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
      <p:font typeface="Open Sans" charset="1" panose="020B0606030504020204"/>
      <p:regular r:id="rId35"/>
    </p:embeddedFont>
    <p:embeddedFont>
      <p:font typeface="Open Sans Bold" charset="1" panose="020B0806030504020204"/>
      <p:regular r:id="rId36"/>
    </p:embeddedFont>
    <p:embeddedFont>
      <p:font typeface="Open Sans Italics" charset="1" panose="020B0606030504020204"/>
      <p:regular r:id="rId37"/>
    </p:embeddedFont>
    <p:embeddedFont>
      <p:font typeface="Open Sans Bold Italics" charset="1" panose="020B0806030504020204"/>
      <p:regular r:id="rId38"/>
    </p:embeddedFont>
    <p:embeddedFont>
      <p:font typeface="Open Sans Light" charset="1" panose="020B0306030504020204"/>
      <p:regular r:id="rId39"/>
    </p:embeddedFont>
    <p:embeddedFont>
      <p:font typeface="Open Sans Light Italics" charset="1" panose="020B0306030504020204"/>
      <p:regular r:id="rId40"/>
    </p:embeddedFont>
    <p:embeddedFont>
      <p:font typeface="Open Sans Ultra-Bold" charset="1" panose="00000000000000000000"/>
      <p:regular r:id="rId41"/>
    </p:embeddedFont>
    <p:embeddedFont>
      <p:font typeface="Open Sans Ultra-Bold Italics" charset="1" panose="00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58" Target="slides/slide16.xml" Type="http://schemas.openxmlformats.org/officeDocument/2006/relationships/slide"/><Relationship Id="rId59" Target="slides/slide17.xml" Type="http://schemas.openxmlformats.org/officeDocument/2006/relationships/slide"/><Relationship Id="rId6" Target="fonts/font6.fntdata" Type="http://schemas.openxmlformats.org/officeDocument/2006/relationships/font"/><Relationship Id="rId60" Target="slides/slide1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7017838"/>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619281" y="1347045"/>
            <a:ext cx="3414770" cy="575786"/>
          </a:xfrm>
          <a:prstGeom prst="rect">
            <a:avLst/>
          </a:prstGeom>
        </p:spPr>
        <p:txBody>
          <a:bodyPr anchor="t" rtlCol="false" tIns="0" lIns="0" bIns="0" rIns="0">
            <a:spAutoFit/>
          </a:bodyPr>
          <a:lstStyle/>
          <a:p>
            <a:pPr algn="just">
              <a:lnSpc>
                <a:spcPts val="4496"/>
              </a:lnSpc>
            </a:pPr>
            <a:r>
              <a:rPr lang="en-US" sz="4087" spc="151">
                <a:solidFill>
                  <a:srgbClr val="FFFFFF"/>
                </a:solidFill>
                <a:latin typeface="Days"/>
              </a:rPr>
              <a:t>CSE 424</a:t>
            </a:r>
          </a:p>
        </p:txBody>
      </p:sp>
      <p:sp>
        <p:nvSpPr>
          <p:cNvPr name="TextBox 5" id="5"/>
          <p:cNvSpPr txBox="true"/>
          <p:nvPr/>
        </p:nvSpPr>
        <p:spPr>
          <a:xfrm rot="0">
            <a:off x="1564160" y="3678818"/>
            <a:ext cx="10375827" cy="2996038"/>
          </a:xfrm>
          <a:prstGeom prst="rect">
            <a:avLst/>
          </a:prstGeom>
        </p:spPr>
        <p:txBody>
          <a:bodyPr anchor="t" rtlCol="false" tIns="0" lIns="0" bIns="0" rIns="0">
            <a:spAutoFit/>
          </a:bodyPr>
          <a:lstStyle/>
          <a:p>
            <a:pPr algn="just">
              <a:lnSpc>
                <a:spcPts val="7874"/>
              </a:lnSpc>
            </a:pPr>
            <a:r>
              <a:rPr lang="en-US" sz="7158" spc="515">
                <a:solidFill>
                  <a:srgbClr val="FFFFFF"/>
                </a:solidFill>
                <a:latin typeface="Open Sauce Medium"/>
              </a:rPr>
              <a:t>MITIGATING BIAS IN</a:t>
            </a:r>
          </a:p>
          <a:p>
            <a:pPr algn="just">
              <a:lnSpc>
                <a:spcPts val="7874"/>
              </a:lnSpc>
            </a:pPr>
            <a:r>
              <a:rPr lang="en-US" sz="7158" spc="515">
                <a:solidFill>
                  <a:srgbClr val="FFFFFF"/>
                </a:solidFill>
                <a:latin typeface="Open Sauce Medium"/>
              </a:rPr>
              <a:t>CYBER-BULLYING </a:t>
            </a:r>
          </a:p>
          <a:p>
            <a:pPr algn="just">
              <a:lnSpc>
                <a:spcPts val="7874"/>
              </a:lnSpc>
            </a:pPr>
            <a:r>
              <a:rPr lang="en-US" sz="7158" spc="515">
                <a:solidFill>
                  <a:srgbClr val="FFFFFF"/>
                </a:solidFill>
                <a:latin typeface="Open Sauce Medium"/>
              </a:rPr>
              <a:t>DETECTION</a:t>
            </a:r>
          </a:p>
        </p:txBody>
      </p:sp>
      <p:sp>
        <p:nvSpPr>
          <p:cNvPr name="TextBox 6" id="6"/>
          <p:cNvSpPr txBox="true"/>
          <p:nvPr/>
        </p:nvSpPr>
        <p:spPr>
          <a:xfrm rot="0">
            <a:off x="1619281" y="7512288"/>
            <a:ext cx="5132793" cy="422754"/>
          </a:xfrm>
          <a:prstGeom prst="rect">
            <a:avLst/>
          </a:prstGeom>
        </p:spPr>
        <p:txBody>
          <a:bodyPr anchor="t" rtlCol="false" tIns="0" lIns="0" bIns="0" rIns="0">
            <a:spAutoFit/>
          </a:bodyPr>
          <a:lstStyle/>
          <a:p>
            <a:pPr algn="l">
              <a:lnSpc>
                <a:spcPts val="2791"/>
              </a:lnSpc>
            </a:pPr>
            <a:r>
              <a:rPr lang="en-US" sz="2537" spc="215">
                <a:solidFill>
                  <a:srgbClr val="FFFFFF"/>
                </a:solidFill>
                <a:latin typeface="Agrandir Narrow Bold"/>
              </a:rPr>
              <a:t>SECTION 02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292503" y="1521530"/>
            <a:ext cx="9581635" cy="9591686"/>
            <a:chOff x="0" y="0"/>
            <a:chExt cx="2523558" cy="2526205"/>
          </a:xfrm>
        </p:grpSpPr>
        <p:sp>
          <p:nvSpPr>
            <p:cNvPr name="Freeform 4" id="4"/>
            <p:cNvSpPr/>
            <p:nvPr/>
          </p:nvSpPr>
          <p:spPr>
            <a:xfrm flipH="false" flipV="false" rot="0">
              <a:off x="0" y="0"/>
              <a:ext cx="2523558" cy="2526205"/>
            </a:xfrm>
            <a:custGeom>
              <a:avLst/>
              <a:gdLst/>
              <a:ahLst/>
              <a:cxnLst/>
              <a:rect r="r" b="b" t="t" l="l"/>
              <a:pathLst>
                <a:path h="2526205" w="2523558">
                  <a:moveTo>
                    <a:pt x="0" y="0"/>
                  </a:moveTo>
                  <a:lnTo>
                    <a:pt x="2523558" y="0"/>
                  </a:lnTo>
                  <a:lnTo>
                    <a:pt x="2523558" y="2526205"/>
                  </a:lnTo>
                  <a:lnTo>
                    <a:pt x="0" y="2526205"/>
                  </a:lnTo>
                  <a:close/>
                </a:path>
              </a:pathLst>
            </a:custGeom>
            <a:solidFill>
              <a:srgbClr val="FFFFFF"/>
            </a:solidFill>
          </p:spPr>
        </p:sp>
        <p:sp>
          <p:nvSpPr>
            <p:cNvPr name="TextBox 5" id="5"/>
            <p:cNvSpPr txBox="true"/>
            <p:nvPr/>
          </p:nvSpPr>
          <p:spPr>
            <a:xfrm>
              <a:off x="0" y="-28575"/>
              <a:ext cx="2523558" cy="2554780"/>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793159" y="3968603"/>
            <a:ext cx="8155590" cy="3083561"/>
          </a:xfrm>
          <a:prstGeom prst="rect">
            <a:avLst/>
          </a:prstGeom>
        </p:spPr>
        <p:txBody>
          <a:bodyPr anchor="t" rtlCol="false" tIns="0" lIns="0" bIns="0" rIns="0">
            <a:spAutoFit/>
          </a:bodyPr>
          <a:lstStyle/>
          <a:p>
            <a:pPr algn="l">
              <a:lnSpc>
                <a:spcPts val="8030"/>
              </a:lnSpc>
            </a:pPr>
            <a:r>
              <a:rPr lang="en-US" sz="7300" spc="1131">
                <a:solidFill>
                  <a:srgbClr val="000000"/>
                </a:solidFill>
                <a:latin typeface="Open Sauce Medium"/>
              </a:rPr>
              <a:t>RESULT &amp; </a:t>
            </a:r>
          </a:p>
          <a:p>
            <a:pPr algn="l">
              <a:lnSpc>
                <a:spcPts val="8030"/>
              </a:lnSpc>
            </a:pPr>
            <a:r>
              <a:rPr lang="en-US" sz="7300" spc="1131">
                <a:solidFill>
                  <a:srgbClr val="000000"/>
                </a:solidFill>
                <a:latin typeface="Open Sauce Medium"/>
              </a:rPr>
              <a:t>COMPETITIVE</a:t>
            </a:r>
          </a:p>
          <a:p>
            <a:pPr algn="l">
              <a:lnSpc>
                <a:spcPts val="8030"/>
              </a:lnSpc>
            </a:pPr>
            <a:r>
              <a:rPr lang="en-US" sz="7300" spc="1131">
                <a:solidFill>
                  <a:srgbClr val="000000"/>
                </a:solidFill>
                <a:latin typeface="Open Sauce Medium"/>
              </a:rPr>
              <a:t>ANALYSIS</a:t>
            </a:r>
          </a:p>
        </p:txBody>
      </p:sp>
      <p:sp>
        <p:nvSpPr>
          <p:cNvPr name="AutoShape 7" id="7"/>
          <p:cNvSpPr/>
          <p:nvPr/>
        </p:nvSpPr>
        <p:spPr>
          <a:xfrm flipH="true" flipV="true">
            <a:off x="-3835672" y="7586026"/>
            <a:ext cx="14196621"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aphicFrame>
        <p:nvGraphicFramePr>
          <p:cNvPr name="Table 3" id="3"/>
          <p:cNvGraphicFramePr>
            <a:graphicFrameLocks noGrp="true"/>
          </p:cNvGraphicFramePr>
          <p:nvPr/>
        </p:nvGraphicFramePr>
        <p:xfrm>
          <a:off x="1028700" y="2272550"/>
          <a:ext cx="16230600" cy="6970598"/>
        </p:xfrm>
        <a:graphic>
          <a:graphicData uri="http://schemas.openxmlformats.org/drawingml/2006/table">
            <a:tbl>
              <a:tblPr/>
              <a:tblGrid>
                <a:gridCol w="3622655"/>
                <a:gridCol w="3151986"/>
                <a:gridCol w="3151986"/>
                <a:gridCol w="3151986"/>
                <a:gridCol w="3151986"/>
              </a:tblGrid>
              <a:tr h="701874">
                <a:tc>
                  <a:txBody>
                    <a:bodyPr anchor="t" rtlCol="false"/>
                    <a:lstStyle/>
                    <a:p>
                      <a:pPr algn="r">
                        <a:lnSpc>
                          <a:spcPts val="3359"/>
                        </a:lnSpc>
                        <a:defRPr/>
                      </a:pPr>
                      <a:r>
                        <a:rPr lang="en-US" sz="2400">
                          <a:solidFill>
                            <a:srgbClr val="FFFFFF"/>
                          </a:solidFill>
                          <a:latin typeface="Agrandir Narrow"/>
                        </a:rPr>
                        <a:t>     	class</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precision</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recall</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f1-score</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support</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65932">
                <a:tc>
                  <a:txBody>
                    <a:bodyPr anchor="t" rtlCol="false"/>
                    <a:lstStyle/>
                    <a:p>
                      <a:pPr algn="r">
                        <a:lnSpc>
                          <a:spcPts val="3359"/>
                        </a:lnSpc>
                        <a:defRPr/>
                      </a:pPr>
                      <a:r>
                        <a:rPr lang="en-US" sz="2400">
                          <a:solidFill>
                            <a:srgbClr val="FFFFFF"/>
                          </a:solidFill>
                          <a:latin typeface="Agrandir Narrow"/>
                        </a:rPr>
                        <a:t>       	Age</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0.87</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0.79</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632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719845">
                <a:tc>
                  <a:txBody>
                    <a:bodyPr anchor="t" rtlCol="false"/>
                    <a:lstStyle/>
                    <a:p>
                      <a:pPr algn="r">
                        <a:lnSpc>
                          <a:spcPts val="3359"/>
                        </a:lnSpc>
                        <a:defRPr/>
                      </a:pPr>
                      <a:r>
                        <a:rPr lang="en-US" sz="2400">
                          <a:solidFill>
                            <a:srgbClr val="FFFFFF"/>
                          </a:solidFill>
                          <a:latin typeface="Agrandir Narrow"/>
                        </a:rPr>
                        <a:t>       Ethnicity</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0.85</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607</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743590">
                <a:tc>
                  <a:txBody>
                    <a:bodyPr anchor="t" rtlCol="false"/>
                    <a:lstStyle/>
                    <a:p>
                      <a:pPr algn="r">
                        <a:lnSpc>
                          <a:spcPts val="3359"/>
                        </a:lnSpc>
                        <a:defRPr/>
                      </a:pPr>
                      <a:r>
                        <a:rPr lang="en-US" sz="2400">
                          <a:solidFill>
                            <a:srgbClr val="FFFFFF"/>
                          </a:solidFill>
                          <a:latin typeface="Agrandir Narrow"/>
                        </a:rPr>
                        <a:t>       	Not Cyberbullying</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0.81</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0.89</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0.85</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2294</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719845">
                <a:tc>
                  <a:txBody>
                    <a:bodyPr anchor="t" rtlCol="false"/>
                    <a:lstStyle/>
                    <a:p>
                      <a:pPr algn="r">
                        <a:lnSpc>
                          <a:spcPts val="3359"/>
                        </a:lnSpc>
                        <a:defRPr/>
                      </a:pPr>
                      <a:r>
                        <a:rPr lang="en-US" sz="2400">
                          <a:solidFill>
                            <a:srgbClr val="FFFFFF"/>
                          </a:solidFill>
                          <a:latin typeface="Agrandir Narrow"/>
                        </a:rPr>
                        <a:t>       Religion</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0.89</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0.85</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588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83903">
                <a:tc>
                  <a:txBody>
                    <a:bodyPr anchor="t" rtlCol="false"/>
                    <a:lstStyle/>
                    <a:p>
                      <a:pPr algn="r">
                        <a:lnSpc>
                          <a:spcPts val="3359"/>
                        </a:lnSpc>
                        <a:defRPr/>
                      </a:pPr>
                      <a:r>
                        <a:rPr lang="en-US" sz="2400">
                          <a:solidFill>
                            <a:srgbClr val="FFFFFF"/>
                          </a:solidFill>
                          <a:latin typeface="Agrandir Narrow"/>
                        </a:rPr>
                        <a:t>       Gender</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0.86</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0.64</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612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83903">
                <a:tc gridSpan="5">
                  <a:txBody>
                    <a:bodyPr anchor="t" rtlCol="false"/>
                    <a:lstStyle/>
                    <a:p>
                      <a:pPr algn="r">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r">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r">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r">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r">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83903">
                <a:tc>
                  <a:txBody>
                    <a:bodyPr anchor="t" rtlCol="false"/>
                    <a:lstStyle/>
                    <a:p>
                      <a:pPr algn="r">
                        <a:lnSpc>
                          <a:spcPts val="3359"/>
                        </a:lnSpc>
                        <a:defRPr/>
                      </a:pPr>
                      <a:r>
                        <a:rPr lang="en-US" sz="2400">
                          <a:solidFill>
                            <a:srgbClr val="FFFFFF"/>
                          </a:solidFill>
                          <a:latin typeface="Agrandir Narrow"/>
                        </a:rPr>
                        <a:t>Accuracy</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83903">
                <a:tc>
                  <a:txBody>
                    <a:bodyPr anchor="t" rtlCol="false"/>
                    <a:lstStyle/>
                    <a:p>
                      <a:pPr algn="r">
                        <a:lnSpc>
                          <a:spcPts val="3359"/>
                        </a:lnSpc>
                        <a:defRPr/>
                      </a:pPr>
                      <a:r>
                        <a:rPr lang="en-US" sz="2400">
                          <a:solidFill>
                            <a:srgbClr val="FFFFFF"/>
                          </a:solidFill>
                          <a:latin typeface="Agrandir Narrow"/>
                        </a:rPr>
                        <a:t>   Macro avg</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0.85</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0.79</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83903">
                <a:tc>
                  <a:txBody>
                    <a:bodyPr anchor="t" rtlCol="false"/>
                    <a:lstStyle/>
                    <a:p>
                      <a:pPr algn="r">
                        <a:lnSpc>
                          <a:spcPts val="3359"/>
                        </a:lnSpc>
                        <a:defRPr/>
                      </a:pPr>
                      <a:r>
                        <a:rPr lang="en-US" sz="2400">
                          <a:solidFill>
                            <a:srgbClr val="FFFFFF"/>
                          </a:solidFill>
                          <a:latin typeface="Agrandir Narrow"/>
                        </a:rPr>
                        <a:t>Weighted avg</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3422550" y="1019175"/>
            <a:ext cx="11442900" cy="1009650"/>
          </a:xfrm>
          <a:prstGeom prst="rect">
            <a:avLst/>
          </a:prstGeom>
        </p:spPr>
        <p:txBody>
          <a:bodyPr anchor="t" rtlCol="false" tIns="0" lIns="0" bIns="0" rIns="0">
            <a:spAutoFit/>
          </a:bodyPr>
          <a:lstStyle/>
          <a:p>
            <a:pPr algn="ctr">
              <a:lnSpc>
                <a:spcPts val="7920"/>
              </a:lnSpc>
            </a:pPr>
            <a:r>
              <a:rPr lang="en-US" sz="6600" spc="666">
                <a:solidFill>
                  <a:srgbClr val="FFFFFF"/>
                </a:solidFill>
                <a:latin typeface="Open Sauce Medium"/>
              </a:rPr>
              <a:t>NAIVE BAYES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aphicFrame>
        <p:nvGraphicFramePr>
          <p:cNvPr name="Table 3" id="3"/>
          <p:cNvGraphicFramePr>
            <a:graphicFrameLocks noGrp="true"/>
          </p:cNvGraphicFramePr>
          <p:nvPr/>
        </p:nvGraphicFramePr>
        <p:xfrm>
          <a:off x="1028700" y="2261701"/>
          <a:ext cx="16141053" cy="6996599"/>
        </p:xfrm>
        <a:graphic>
          <a:graphicData uri="http://schemas.openxmlformats.org/drawingml/2006/table">
            <a:tbl>
              <a:tblPr/>
              <a:tblGrid>
                <a:gridCol w="3228211"/>
                <a:gridCol w="3228211"/>
                <a:gridCol w="3228211"/>
                <a:gridCol w="3228211"/>
                <a:gridCol w="3228211"/>
              </a:tblGrid>
              <a:tr h="664503">
                <a:tc>
                  <a:txBody>
                    <a:bodyPr anchor="t" rtlCol="false"/>
                    <a:lstStyle/>
                    <a:p>
                      <a:pPr algn="r">
                        <a:lnSpc>
                          <a:spcPts val="3359"/>
                        </a:lnSpc>
                        <a:defRPr/>
                      </a:pPr>
                      <a:r>
                        <a:rPr lang="en-US" sz="2400">
                          <a:solidFill>
                            <a:srgbClr val="FFFFFF"/>
                          </a:solidFill>
                          <a:latin typeface="Agrandir Narrow"/>
                        </a:rPr>
                        <a:t>    	class</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precision</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recall</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f1-score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support</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64503">
                <a:tc>
                  <a:txBody>
                    <a:bodyPr anchor="t" rtlCol="false"/>
                    <a:lstStyle/>
                    <a:p>
                      <a:pPr algn="r">
                        <a:lnSpc>
                          <a:spcPts val="3359"/>
                        </a:lnSpc>
                        <a:defRPr/>
                      </a:pPr>
                      <a:r>
                        <a:rPr lang="en-US" sz="2400">
                          <a:solidFill>
                            <a:srgbClr val="FFFFFF"/>
                          </a:solidFill>
                          <a:latin typeface="Agrandir Narrow"/>
                        </a:rPr>
                        <a:t>       	Age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0.73</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0.94</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0.82</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632</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64503">
                <a:tc>
                  <a:txBody>
                    <a:bodyPr anchor="t" rtlCol="false"/>
                    <a:lstStyle/>
                    <a:p>
                      <a:pPr algn="r">
                        <a:lnSpc>
                          <a:spcPts val="3359"/>
                        </a:lnSpc>
                        <a:defRPr/>
                      </a:pPr>
                      <a:r>
                        <a:rPr lang="en-US" sz="2400">
                          <a:solidFill>
                            <a:srgbClr val="FFFFFF"/>
                          </a:solidFill>
                          <a:latin typeface="Agrandir Narrow"/>
                        </a:rPr>
                        <a:t>       Ethnicity</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0.84</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0.72</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0.78</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607</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886606">
                <a:tc>
                  <a:txBody>
                    <a:bodyPr anchor="t" rtlCol="false"/>
                    <a:lstStyle/>
                    <a:p>
                      <a:pPr algn="r">
                        <a:lnSpc>
                          <a:spcPts val="3359"/>
                        </a:lnSpc>
                        <a:defRPr/>
                      </a:pPr>
                      <a:r>
                        <a:rPr lang="en-US" sz="2400">
                          <a:solidFill>
                            <a:srgbClr val="FFFFFF"/>
                          </a:solidFill>
                          <a:latin typeface="Agrandir Narrow"/>
                        </a:rPr>
                        <a:t>       	Not cyberbullying</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0.73</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0.87</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0.79</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2294</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793967">
                <a:tc>
                  <a:txBody>
                    <a:bodyPr anchor="t" rtlCol="false"/>
                    <a:lstStyle/>
                    <a:p>
                      <a:pPr algn="r">
                        <a:lnSpc>
                          <a:spcPts val="3359"/>
                        </a:lnSpc>
                        <a:defRPr/>
                      </a:pPr>
                      <a:r>
                        <a:rPr lang="en-US" sz="2400">
                          <a:solidFill>
                            <a:srgbClr val="FFFFFF"/>
                          </a:solidFill>
                          <a:latin typeface="Agrandir Narrow"/>
                        </a:rPr>
                        <a:t>       Religion</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0.93</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0.52</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0.67</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588</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64503">
                <a:tc>
                  <a:txBody>
                    <a:bodyPr anchor="t" rtlCol="false"/>
                    <a:lstStyle/>
                    <a:p>
                      <a:pPr algn="r">
                        <a:lnSpc>
                          <a:spcPts val="3359"/>
                        </a:lnSpc>
                        <a:defRPr/>
                      </a:pPr>
                      <a:r>
                        <a:rPr lang="en-US" sz="2400">
                          <a:solidFill>
                            <a:srgbClr val="FFFFFF"/>
                          </a:solidFill>
                          <a:latin typeface="Agrandir Narrow"/>
                        </a:rPr>
                        <a:t>       Gender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0.93</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0.52</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0.67</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612</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64503">
                <a:tc gridSpan="5">
                  <a:txBody>
                    <a:bodyPr anchor="t" rtlCol="false"/>
                    <a:lstStyle/>
                    <a:p>
                      <a:pPr algn="r">
                        <a:lnSpc>
                          <a:spcPts val="3359"/>
                        </a:lnSpc>
                        <a:defRPr/>
                      </a:pP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r">
                        <a:lnSpc>
                          <a:spcPts val="3359"/>
                        </a:lnSpc>
                        <a:defRPr/>
                      </a:pP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r">
                        <a:lnSpc>
                          <a:spcPts val="3359"/>
                        </a:lnSpc>
                        <a:defRPr/>
                      </a:pP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r">
                        <a:lnSpc>
                          <a:spcPts val="3359"/>
                        </a:lnSpc>
                        <a:defRPr/>
                      </a:pP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r">
                        <a:lnSpc>
                          <a:spcPts val="3359"/>
                        </a:lnSpc>
                        <a:defRPr/>
                      </a:pP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64503">
                <a:tc>
                  <a:txBody>
                    <a:bodyPr anchor="t" rtlCol="false"/>
                    <a:lstStyle/>
                    <a:p>
                      <a:pPr algn="r">
                        <a:lnSpc>
                          <a:spcPts val="3359"/>
                        </a:lnSpc>
                        <a:defRPr/>
                      </a:pPr>
                      <a:r>
                        <a:rPr lang="en-US" sz="2400">
                          <a:solidFill>
                            <a:srgbClr val="FFFFFF"/>
                          </a:solidFill>
                          <a:latin typeface="Agrandir Narrow"/>
                        </a:rPr>
                        <a:t>accuracy</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0.77</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64503">
                <a:tc>
                  <a:txBody>
                    <a:bodyPr anchor="t" rtlCol="false"/>
                    <a:lstStyle/>
                    <a:p>
                      <a:pPr algn="r">
                        <a:lnSpc>
                          <a:spcPts val="3359"/>
                        </a:lnSpc>
                        <a:defRPr/>
                      </a:pPr>
                      <a:r>
                        <a:rPr lang="en-US" sz="2400">
                          <a:solidFill>
                            <a:srgbClr val="FFFFFF"/>
                          </a:solidFill>
                          <a:latin typeface="Agrandir Narrow"/>
                        </a:rPr>
                        <a:t>   macro avg</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0.83</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0.71</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0.75</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64503">
                <a:tc>
                  <a:txBody>
                    <a:bodyPr anchor="t" rtlCol="false"/>
                    <a:lstStyle/>
                    <a:p>
                      <a:pPr algn="r">
                        <a:lnSpc>
                          <a:spcPts val="3359"/>
                        </a:lnSpc>
                        <a:defRPr/>
                      </a:pPr>
                      <a:r>
                        <a:rPr lang="en-US" sz="2400">
                          <a:solidFill>
                            <a:srgbClr val="FFFFFF"/>
                          </a:solidFill>
                          <a:latin typeface="Agrandir Narrow"/>
                        </a:rPr>
                        <a:t>weighted avg</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0.77</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0.76</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1028700" y="1019175"/>
            <a:ext cx="16230600" cy="1009650"/>
          </a:xfrm>
          <a:prstGeom prst="rect">
            <a:avLst/>
          </a:prstGeom>
        </p:spPr>
        <p:txBody>
          <a:bodyPr anchor="t" rtlCol="false" tIns="0" lIns="0" bIns="0" rIns="0">
            <a:spAutoFit/>
          </a:bodyPr>
          <a:lstStyle/>
          <a:p>
            <a:pPr algn="ctr">
              <a:lnSpc>
                <a:spcPts val="7920"/>
              </a:lnSpc>
            </a:pPr>
            <a:r>
              <a:rPr lang="en-US" sz="6600" spc="666">
                <a:solidFill>
                  <a:srgbClr val="FFFFFF"/>
                </a:solidFill>
                <a:latin typeface="Open Sauce Medium"/>
              </a:rPr>
              <a:t>K NEAREST NEIGHBOUR (KNN)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aphicFrame>
        <p:nvGraphicFramePr>
          <p:cNvPr name="Table 3" id="3"/>
          <p:cNvGraphicFramePr>
            <a:graphicFrameLocks noGrp="true"/>
          </p:cNvGraphicFramePr>
          <p:nvPr/>
        </p:nvGraphicFramePr>
        <p:xfrm>
          <a:off x="1028700" y="2269003"/>
          <a:ext cx="16230600" cy="6989297"/>
        </p:xfrm>
        <a:graphic>
          <a:graphicData uri="http://schemas.openxmlformats.org/drawingml/2006/table">
            <a:tbl>
              <a:tblPr/>
              <a:tblGrid>
                <a:gridCol w="3246120"/>
                <a:gridCol w="3246120"/>
                <a:gridCol w="3246120"/>
                <a:gridCol w="3246120"/>
                <a:gridCol w="3246120"/>
              </a:tblGrid>
              <a:tr h="698930">
                <a:tc>
                  <a:txBody>
                    <a:bodyPr anchor="t" rtlCol="false"/>
                    <a:lstStyle/>
                    <a:p>
                      <a:pPr algn="r">
                        <a:lnSpc>
                          <a:spcPts val="3359"/>
                        </a:lnSpc>
                        <a:defRPr/>
                      </a:pPr>
                      <a:r>
                        <a:rPr lang="en-US" sz="2400">
                          <a:solidFill>
                            <a:srgbClr val="FFFFFF"/>
                          </a:solidFill>
                          <a:latin typeface="Agrandir Narrow"/>
                        </a:rPr>
                        <a:t>     	class</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precision</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recall</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f1-score</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support</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8930">
                <a:tc>
                  <a:txBody>
                    <a:bodyPr anchor="t" rtlCol="false"/>
                    <a:lstStyle/>
                    <a:p>
                      <a:pPr algn="r">
                        <a:lnSpc>
                          <a:spcPts val="3359"/>
                        </a:lnSpc>
                        <a:defRPr/>
                      </a:pPr>
                      <a:r>
                        <a:rPr lang="en-US" sz="2400">
                          <a:solidFill>
                            <a:srgbClr val="FFFFFF"/>
                          </a:solidFill>
                          <a:latin typeface="Agrandir Narrow"/>
                        </a:rPr>
                        <a:t>       	Age</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0.94</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0.91</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632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8930">
                <a:tc>
                  <a:txBody>
                    <a:bodyPr anchor="t" rtlCol="false"/>
                    <a:lstStyle/>
                    <a:p>
                      <a:pPr algn="r">
                        <a:lnSpc>
                          <a:spcPts val="3359"/>
                        </a:lnSpc>
                        <a:defRPr/>
                      </a:pPr>
                      <a:r>
                        <a:rPr lang="en-US" sz="2400">
                          <a:solidFill>
                            <a:srgbClr val="FFFFFF"/>
                          </a:solidFill>
                          <a:latin typeface="Agrandir Narrow"/>
                        </a:rPr>
                        <a:t>       Ethnicity</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0.95</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0.96</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607</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8930">
                <a:tc>
                  <a:txBody>
                    <a:bodyPr anchor="t" rtlCol="false"/>
                    <a:lstStyle/>
                    <a:p>
                      <a:pPr algn="r">
                        <a:lnSpc>
                          <a:spcPts val="3359"/>
                        </a:lnSpc>
                        <a:defRPr/>
                      </a:pPr>
                      <a:r>
                        <a:rPr lang="en-US" sz="2400">
                          <a:solidFill>
                            <a:srgbClr val="FFFFFF"/>
                          </a:solidFill>
                          <a:latin typeface="Agrandir Narrow"/>
                        </a:rPr>
                        <a:t>       	Not Cyberbullying</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0.87</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0.95</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0.91</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2294</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8930">
                <a:tc>
                  <a:txBody>
                    <a:bodyPr anchor="t" rtlCol="false"/>
                    <a:lstStyle/>
                    <a:p>
                      <a:pPr algn="r">
                        <a:lnSpc>
                          <a:spcPts val="3359"/>
                        </a:lnSpc>
                        <a:defRPr/>
                      </a:pPr>
                      <a:r>
                        <a:rPr lang="en-US" sz="2400">
                          <a:solidFill>
                            <a:srgbClr val="FFFFFF"/>
                          </a:solidFill>
                          <a:latin typeface="Agrandir Narrow"/>
                        </a:rPr>
                        <a:t>       Religion</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0.95</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588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8930">
                <a:tc>
                  <a:txBody>
                    <a:bodyPr anchor="t" rtlCol="false"/>
                    <a:lstStyle/>
                    <a:p>
                      <a:pPr algn="r">
                        <a:lnSpc>
                          <a:spcPts val="3359"/>
                        </a:lnSpc>
                        <a:defRPr/>
                      </a:pPr>
                      <a:r>
                        <a:rPr lang="en-US" sz="2400">
                          <a:solidFill>
                            <a:srgbClr val="FFFFFF"/>
                          </a:solidFill>
                          <a:latin typeface="Agrandir Narrow"/>
                        </a:rPr>
                        <a:t>       Gender</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0.81</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612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8930">
                <a:tc gridSpan="5">
                  <a:txBody>
                    <a:bodyPr anchor="t" rtlCol="false"/>
                    <a:lstStyle/>
                    <a:p>
                      <a:pPr algn="l">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l">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l">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l">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l">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8930">
                <a:tc>
                  <a:txBody>
                    <a:bodyPr anchor="t" rtlCol="false"/>
                    <a:lstStyle/>
                    <a:p>
                      <a:pPr algn="r">
                        <a:lnSpc>
                          <a:spcPts val="3359"/>
                        </a:lnSpc>
                        <a:defRPr/>
                      </a:pPr>
                      <a:r>
                        <a:rPr lang="en-US" sz="2400">
                          <a:solidFill>
                            <a:srgbClr val="FFFFFF"/>
                          </a:solidFill>
                          <a:latin typeface="Agrandir Narrow"/>
                        </a:rPr>
                        <a:t>accuracy</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0.91</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8930">
                <a:tc>
                  <a:txBody>
                    <a:bodyPr anchor="t" rtlCol="false"/>
                    <a:lstStyle/>
                    <a:p>
                      <a:pPr algn="r">
                        <a:lnSpc>
                          <a:spcPts val="3359"/>
                        </a:lnSpc>
                        <a:defRPr/>
                      </a:pPr>
                      <a:r>
                        <a:rPr lang="en-US" sz="2400">
                          <a:solidFill>
                            <a:srgbClr val="FFFFFF"/>
                          </a:solidFill>
                          <a:latin typeface="Agrandir Narrow"/>
                        </a:rPr>
                        <a:t>   macro avg</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8930">
                <a:tc>
                  <a:txBody>
                    <a:bodyPr anchor="t" rtlCol="false"/>
                    <a:lstStyle/>
                    <a:p>
                      <a:pPr algn="r">
                        <a:lnSpc>
                          <a:spcPts val="3359"/>
                        </a:lnSpc>
                        <a:defRPr/>
                      </a:pPr>
                      <a:r>
                        <a:rPr lang="en-US" sz="2400">
                          <a:solidFill>
                            <a:srgbClr val="FFFFFF"/>
                          </a:solidFill>
                          <a:latin typeface="Agrandir Narrow"/>
                        </a:rPr>
                        <a:t>weighted avg</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0.91</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0.91</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0.91</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1028700" y="1019175"/>
            <a:ext cx="16230600" cy="1009650"/>
          </a:xfrm>
          <a:prstGeom prst="rect">
            <a:avLst/>
          </a:prstGeom>
        </p:spPr>
        <p:txBody>
          <a:bodyPr anchor="t" rtlCol="false" tIns="0" lIns="0" bIns="0" rIns="0">
            <a:spAutoFit/>
          </a:bodyPr>
          <a:lstStyle/>
          <a:p>
            <a:pPr algn="ctr">
              <a:lnSpc>
                <a:spcPts val="7920"/>
              </a:lnSpc>
            </a:pPr>
            <a:r>
              <a:rPr lang="en-US" sz="6600" spc="666">
                <a:solidFill>
                  <a:srgbClr val="FFFFFF"/>
                </a:solidFill>
                <a:latin typeface="Open Sauce Medium"/>
              </a:rPr>
              <a:t>LOGISTIC REGRESSION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aphicFrame>
        <p:nvGraphicFramePr>
          <p:cNvPr name="Table 3" id="3"/>
          <p:cNvGraphicFramePr>
            <a:graphicFrameLocks noGrp="true"/>
          </p:cNvGraphicFramePr>
          <p:nvPr/>
        </p:nvGraphicFramePr>
        <p:xfrm>
          <a:off x="1028700" y="2333494"/>
          <a:ext cx="16230600" cy="6924806"/>
        </p:xfrm>
        <a:graphic>
          <a:graphicData uri="http://schemas.openxmlformats.org/drawingml/2006/table">
            <a:tbl>
              <a:tblPr/>
              <a:tblGrid>
                <a:gridCol w="3246120"/>
                <a:gridCol w="3246120"/>
                <a:gridCol w="3246120"/>
                <a:gridCol w="3246120"/>
                <a:gridCol w="3246120"/>
              </a:tblGrid>
              <a:tr h="692481">
                <a:tc>
                  <a:txBody>
                    <a:bodyPr anchor="t" rtlCol="false"/>
                    <a:lstStyle/>
                    <a:p>
                      <a:pPr algn="r">
                        <a:lnSpc>
                          <a:spcPts val="3359"/>
                        </a:lnSpc>
                        <a:defRPr/>
                      </a:pPr>
                      <a:r>
                        <a:rPr lang="en-US" sz="2400">
                          <a:solidFill>
                            <a:srgbClr val="FFFFFF"/>
                          </a:solidFill>
                          <a:latin typeface="Agrandir Narrow"/>
                        </a:rPr>
                        <a:t>     	class</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precision</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recall</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f1-score</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support</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2481">
                <a:tc>
                  <a:txBody>
                    <a:bodyPr anchor="t" rtlCol="false"/>
                    <a:lstStyle/>
                    <a:p>
                      <a:pPr algn="r">
                        <a:lnSpc>
                          <a:spcPts val="3359"/>
                        </a:lnSpc>
                        <a:defRPr/>
                      </a:pPr>
                      <a:r>
                        <a:rPr lang="en-US" sz="2400">
                          <a:solidFill>
                            <a:srgbClr val="FFFFFF"/>
                          </a:solidFill>
                          <a:latin typeface="Agrandir Narrow"/>
                        </a:rPr>
                        <a:t>       	Age</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632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2481">
                <a:tc>
                  <a:txBody>
                    <a:bodyPr anchor="t" rtlCol="false"/>
                    <a:lstStyle/>
                    <a:p>
                      <a:pPr algn="r">
                        <a:lnSpc>
                          <a:spcPts val="3359"/>
                        </a:lnSpc>
                        <a:defRPr/>
                      </a:pPr>
                      <a:r>
                        <a:rPr lang="en-US" sz="2400">
                          <a:solidFill>
                            <a:srgbClr val="FFFFFF"/>
                          </a:solidFill>
                          <a:latin typeface="Agrandir Narrow"/>
                        </a:rPr>
                        <a:t>       	Ethnicity</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0.86</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607</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2481">
                <a:tc>
                  <a:txBody>
                    <a:bodyPr anchor="t" rtlCol="false"/>
                    <a:lstStyle/>
                    <a:p>
                      <a:pPr algn="r">
                        <a:lnSpc>
                          <a:spcPts val="3359"/>
                        </a:lnSpc>
                        <a:defRPr/>
                      </a:pPr>
                      <a:r>
                        <a:rPr lang="en-US" sz="2400">
                          <a:solidFill>
                            <a:srgbClr val="FFFFFF"/>
                          </a:solidFill>
                          <a:latin typeface="Agrandir Narrow"/>
                        </a:rPr>
                        <a:t>       	Not Cyberbullying</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0.84</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0.85</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0.84</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2294</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2481">
                <a:tc>
                  <a:txBody>
                    <a:bodyPr anchor="t" rtlCol="false"/>
                    <a:lstStyle/>
                    <a:p>
                      <a:pPr algn="r">
                        <a:lnSpc>
                          <a:spcPts val="3359"/>
                        </a:lnSpc>
                        <a:defRPr/>
                      </a:pPr>
                      <a:r>
                        <a:rPr lang="en-US" sz="2400">
                          <a:solidFill>
                            <a:srgbClr val="FFFFFF"/>
                          </a:solidFill>
                          <a:latin typeface="Agrandir Narrow"/>
                        </a:rPr>
                        <a:t>       	Religion</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588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2481">
                <a:tc>
                  <a:txBody>
                    <a:bodyPr anchor="t" rtlCol="false"/>
                    <a:lstStyle/>
                    <a:p>
                      <a:pPr algn="r">
                        <a:lnSpc>
                          <a:spcPts val="3359"/>
                        </a:lnSpc>
                        <a:defRPr/>
                      </a:pPr>
                      <a:r>
                        <a:rPr lang="en-US" sz="2400">
                          <a:solidFill>
                            <a:srgbClr val="FFFFFF"/>
                          </a:solidFill>
                          <a:latin typeface="Agrandir Narrow"/>
                        </a:rPr>
                        <a:t>       	Gender</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0.71</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612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2481">
                <a:tc gridSpan="5">
                  <a:txBody>
                    <a:bodyPr anchor="t" rtlCol="false"/>
                    <a:lstStyle/>
                    <a:p>
                      <a:pPr algn="l">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l">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l">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l">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hMerge="true">
                  <a:txBody>
                    <a:bodyPr anchor="t" rtlCol="false"/>
                    <a:lstStyle/>
                    <a:p>
                      <a:pPr algn="l">
                        <a:lnSpc>
                          <a:spcPts val="3359"/>
                        </a:lnSpc>
                        <a:defRPr/>
                      </a:pP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2481">
                <a:tc>
                  <a:txBody>
                    <a:bodyPr anchor="t" rtlCol="false"/>
                    <a:lstStyle/>
                    <a:p>
                      <a:pPr algn="r">
                        <a:lnSpc>
                          <a:spcPts val="3359"/>
                        </a:lnSpc>
                        <a:defRPr/>
                      </a:pPr>
                      <a:r>
                        <a:rPr lang="en-US" sz="2400">
                          <a:solidFill>
                            <a:srgbClr val="FFFFFF"/>
                          </a:solidFill>
                          <a:latin typeface="Agrandir Narrow"/>
                        </a:rPr>
                        <a:t>	accuracy</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          </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2481">
                <a:tc>
                  <a:txBody>
                    <a:bodyPr anchor="t" rtlCol="false"/>
                    <a:lstStyle/>
                    <a:p>
                      <a:pPr algn="r">
                        <a:lnSpc>
                          <a:spcPts val="3359"/>
                        </a:lnSpc>
                        <a:defRPr/>
                      </a:pPr>
                      <a:r>
                        <a:rPr lang="en-US" sz="2400">
                          <a:solidFill>
                            <a:srgbClr val="FFFFFF"/>
                          </a:solidFill>
                          <a:latin typeface="Agrandir Narrow"/>
                        </a:rPr>
                        <a:t>   macro avg</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0.81</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2481">
                <a:tc>
                  <a:txBody>
                    <a:bodyPr anchor="t" rtlCol="false"/>
                    <a:lstStyle/>
                    <a:p>
                      <a:pPr algn="r">
                        <a:lnSpc>
                          <a:spcPts val="3359"/>
                        </a:lnSpc>
                        <a:defRPr/>
                      </a:pPr>
                      <a:r>
                        <a:rPr lang="en-US" sz="2400">
                          <a:solidFill>
                            <a:srgbClr val="FFFFFF"/>
                          </a:solidFill>
                          <a:latin typeface="Agrandir Narrow"/>
                        </a:rPr>
                        <a:t>weighted avg</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0.82</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r">
                        <a:lnSpc>
                          <a:spcPts val="3359"/>
                        </a:lnSpc>
                        <a:defRPr/>
                      </a:pPr>
                      <a:r>
                        <a:rPr lang="en-US" sz="2400">
                          <a:solidFill>
                            <a:srgbClr val="FFFFFF"/>
                          </a:solidFill>
                          <a:latin typeface="Agrandir Narrow"/>
                        </a:rPr>
                        <a:t>4733</a:t>
                      </a:r>
                      <a:endParaRPr lang="en-US" sz="1100"/>
                    </a:p>
                  </a:txBody>
                  <a:tcPr marL="76200" marR="76200" marT="76200" marB="762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3422550" y="1019175"/>
            <a:ext cx="11442900" cy="1009650"/>
          </a:xfrm>
          <a:prstGeom prst="rect">
            <a:avLst/>
          </a:prstGeom>
        </p:spPr>
        <p:txBody>
          <a:bodyPr anchor="t" rtlCol="false" tIns="0" lIns="0" bIns="0" rIns="0">
            <a:spAutoFit/>
          </a:bodyPr>
          <a:lstStyle/>
          <a:p>
            <a:pPr algn="ctr">
              <a:lnSpc>
                <a:spcPts val="7920"/>
              </a:lnSpc>
            </a:pPr>
            <a:r>
              <a:rPr lang="en-US" sz="6600" spc="666">
                <a:solidFill>
                  <a:srgbClr val="FFFFFF"/>
                </a:solidFill>
                <a:latin typeface="Open Sauce Medium"/>
              </a:rPr>
              <a:t>NEURAL NETWORK</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11483" y="-1362751"/>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3948916" y="3342343"/>
            <a:ext cx="1954753" cy="195475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9" id="9"/>
          <p:cNvSpPr/>
          <p:nvPr/>
        </p:nvSpPr>
        <p:spPr>
          <a:xfrm flipH="false" flipV="false" rot="0">
            <a:off x="4372862" y="3773191"/>
            <a:ext cx="1115200" cy="1152932"/>
          </a:xfrm>
          <a:custGeom>
            <a:avLst/>
            <a:gdLst/>
            <a:ahLst/>
            <a:cxnLst/>
            <a:rect r="r" b="b" t="t" l="l"/>
            <a:pathLst>
              <a:path h="1152932" w="1115200">
                <a:moveTo>
                  <a:pt x="0" y="0"/>
                </a:moveTo>
                <a:lnTo>
                  <a:pt x="1115200" y="0"/>
                </a:lnTo>
                <a:lnTo>
                  <a:pt x="1115200"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426713" y="3372281"/>
            <a:ext cx="1954753" cy="195475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3" id="13"/>
          <p:cNvSpPr/>
          <p:nvPr/>
        </p:nvSpPr>
        <p:spPr>
          <a:xfrm flipH="false" flipV="false" rot="0">
            <a:off x="8923152" y="3743254"/>
            <a:ext cx="855266" cy="1152932"/>
          </a:xfrm>
          <a:custGeom>
            <a:avLst/>
            <a:gdLst/>
            <a:ahLst/>
            <a:cxnLst/>
            <a:rect r="r" b="b" t="t" l="l"/>
            <a:pathLst>
              <a:path h="1152932" w="855266">
                <a:moveTo>
                  <a:pt x="0" y="0"/>
                </a:moveTo>
                <a:lnTo>
                  <a:pt x="855267" y="0"/>
                </a:lnTo>
                <a:lnTo>
                  <a:pt x="855267" y="1152932"/>
                </a:lnTo>
                <a:lnTo>
                  <a:pt x="0" y="1152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2797902" y="3372281"/>
            <a:ext cx="1954753" cy="195475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7" id="17"/>
          <p:cNvSpPr/>
          <p:nvPr/>
        </p:nvSpPr>
        <p:spPr>
          <a:xfrm flipH="false" flipV="false" rot="0">
            <a:off x="13198812" y="3773191"/>
            <a:ext cx="1152932" cy="1152932"/>
          </a:xfrm>
          <a:custGeom>
            <a:avLst/>
            <a:gdLst/>
            <a:ahLst/>
            <a:cxnLst/>
            <a:rect r="r" b="b" t="t" l="l"/>
            <a:pathLst>
              <a:path h="1152932" w="1152932">
                <a:moveTo>
                  <a:pt x="0" y="0"/>
                </a:moveTo>
                <a:lnTo>
                  <a:pt x="1152932" y="0"/>
                </a:lnTo>
                <a:lnTo>
                  <a:pt x="1152932" y="1152933"/>
                </a:lnTo>
                <a:lnTo>
                  <a:pt x="0" y="11529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800921" y="144166"/>
            <a:ext cx="8193785" cy="2308860"/>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RESULT &amp; ANALYSIS</a:t>
            </a:r>
          </a:p>
        </p:txBody>
      </p:sp>
      <p:sp>
        <p:nvSpPr>
          <p:cNvPr name="AutoShape 19" id="19"/>
          <p:cNvSpPr/>
          <p:nvPr/>
        </p:nvSpPr>
        <p:spPr>
          <a:xfrm flipH="true">
            <a:off x="1811483" y="2738776"/>
            <a:ext cx="14579503" cy="21934"/>
          </a:xfrm>
          <a:prstGeom prst="line">
            <a:avLst/>
          </a:prstGeom>
          <a:ln cap="flat" w="76200">
            <a:solidFill>
              <a:srgbClr val="C23A97"/>
            </a:solidFill>
            <a:prstDash val="solid"/>
            <a:headEnd type="none" len="sm" w="sm"/>
            <a:tailEnd type="none" len="sm" w="sm"/>
          </a:ln>
        </p:spPr>
      </p:sp>
      <p:sp>
        <p:nvSpPr>
          <p:cNvPr name="TextBox 20" id="20"/>
          <p:cNvSpPr txBox="true"/>
          <p:nvPr/>
        </p:nvSpPr>
        <p:spPr>
          <a:xfrm rot="0">
            <a:off x="2944702" y="5499633"/>
            <a:ext cx="3971521" cy="296608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0000"/>
                </a:solidFill>
                <a:latin typeface="Open Sauce Light"/>
              </a:rPr>
              <a:t>Logistic regression excelled in cyberbullying detection on our balanced dataset.</a:t>
            </a:r>
          </a:p>
          <a:p>
            <a:pPr algn="l" marL="453390" indent="-226695" lvl="1">
              <a:lnSpc>
                <a:spcPts val="2940"/>
              </a:lnSpc>
              <a:buFont typeface="Arial"/>
              <a:buChar char="•"/>
            </a:pPr>
            <a:r>
              <a:rPr lang="en-US" sz="2100">
                <a:solidFill>
                  <a:srgbClr val="000000"/>
                </a:solidFill>
                <a:latin typeface="Open Sauce Light"/>
              </a:rPr>
              <a:t>It achieved high accuracy, precision, recall, and F1-score.</a:t>
            </a:r>
          </a:p>
          <a:p>
            <a:pPr algn="l">
              <a:lnSpc>
                <a:spcPts val="2940"/>
              </a:lnSpc>
            </a:pPr>
          </a:p>
        </p:txBody>
      </p:sp>
      <p:sp>
        <p:nvSpPr>
          <p:cNvPr name="TextBox 21" id="21"/>
          <p:cNvSpPr txBox="true"/>
          <p:nvPr/>
        </p:nvSpPr>
        <p:spPr>
          <a:xfrm rot="0">
            <a:off x="7594472" y="5527059"/>
            <a:ext cx="3619236" cy="4080510"/>
          </a:xfrm>
          <a:prstGeom prst="rect">
            <a:avLst/>
          </a:prstGeom>
        </p:spPr>
        <p:txBody>
          <a:bodyPr anchor="t" rtlCol="false" tIns="0" lIns="0" bIns="0" rIns="0">
            <a:spAutoFit/>
          </a:bodyPr>
          <a:lstStyle/>
          <a:p>
            <a:pPr algn="l">
              <a:lnSpc>
                <a:spcPts val="2940"/>
              </a:lnSpc>
            </a:pPr>
            <a:r>
              <a:rPr lang="en-US" sz="2100">
                <a:solidFill>
                  <a:srgbClr val="000000"/>
                </a:solidFill>
                <a:latin typeface="Open Sauce Light"/>
              </a:rPr>
              <a:t>This means:</a:t>
            </a:r>
          </a:p>
          <a:p>
            <a:pPr algn="l" marL="453390" indent="-226695" lvl="1">
              <a:lnSpc>
                <a:spcPts val="2940"/>
              </a:lnSpc>
              <a:buFont typeface="Arial"/>
              <a:buChar char="•"/>
            </a:pPr>
            <a:r>
              <a:rPr lang="en-US" sz="2100">
                <a:solidFill>
                  <a:srgbClr val="000000"/>
                </a:solidFill>
                <a:latin typeface="Open Sauce Light"/>
              </a:rPr>
              <a:t>Accurately classifies cyberbullying and non-cyberbullying texts.</a:t>
            </a:r>
          </a:p>
          <a:p>
            <a:pPr algn="l" marL="453390" indent="-226695" lvl="1">
              <a:lnSpc>
                <a:spcPts val="2940"/>
              </a:lnSpc>
              <a:buFont typeface="Arial"/>
              <a:buChar char="•"/>
            </a:pPr>
            <a:r>
              <a:rPr lang="en-US" sz="2100">
                <a:solidFill>
                  <a:srgbClr val="000000"/>
                </a:solidFill>
                <a:latin typeface="Open Sauce Light"/>
              </a:rPr>
              <a:t>Minimizes false positives (wrongly accusing someone).</a:t>
            </a:r>
          </a:p>
          <a:p>
            <a:pPr algn="l" marL="453390" indent="-226695" lvl="1">
              <a:lnSpc>
                <a:spcPts val="2940"/>
              </a:lnSpc>
              <a:buFont typeface="Arial"/>
              <a:buChar char="•"/>
            </a:pPr>
            <a:r>
              <a:rPr lang="en-US" sz="2100">
                <a:solidFill>
                  <a:srgbClr val="000000"/>
                </a:solidFill>
                <a:latin typeface="Open Sauce Light"/>
              </a:rPr>
              <a:t>Performs well across all classes (balanced metrics).</a:t>
            </a:r>
          </a:p>
          <a:p>
            <a:pPr algn="l">
              <a:lnSpc>
                <a:spcPts val="2940"/>
              </a:lnSpc>
            </a:pPr>
          </a:p>
        </p:txBody>
      </p:sp>
      <p:sp>
        <p:nvSpPr>
          <p:cNvPr name="TextBox 22" id="22"/>
          <p:cNvSpPr txBox="true"/>
          <p:nvPr/>
        </p:nvSpPr>
        <p:spPr>
          <a:xfrm rot="0">
            <a:off x="12136953" y="5499633"/>
            <a:ext cx="3276651" cy="18516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0000"/>
                </a:solidFill>
                <a:latin typeface="Open Sauce Light"/>
              </a:rPr>
              <a:t>Logistic regression is a strong candidate for cyberbullying detection in our scenario.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292503" y="1521530"/>
            <a:ext cx="9581635" cy="9591686"/>
            <a:chOff x="0" y="0"/>
            <a:chExt cx="2523558" cy="2526205"/>
          </a:xfrm>
        </p:grpSpPr>
        <p:sp>
          <p:nvSpPr>
            <p:cNvPr name="Freeform 4" id="4"/>
            <p:cNvSpPr/>
            <p:nvPr/>
          </p:nvSpPr>
          <p:spPr>
            <a:xfrm flipH="false" flipV="false" rot="0">
              <a:off x="0" y="0"/>
              <a:ext cx="2523558" cy="2526205"/>
            </a:xfrm>
            <a:custGeom>
              <a:avLst/>
              <a:gdLst/>
              <a:ahLst/>
              <a:cxnLst/>
              <a:rect r="r" b="b" t="t" l="l"/>
              <a:pathLst>
                <a:path h="2526205" w="2523558">
                  <a:moveTo>
                    <a:pt x="0" y="0"/>
                  </a:moveTo>
                  <a:lnTo>
                    <a:pt x="2523558" y="0"/>
                  </a:lnTo>
                  <a:lnTo>
                    <a:pt x="2523558" y="2526205"/>
                  </a:lnTo>
                  <a:lnTo>
                    <a:pt x="0" y="2526205"/>
                  </a:lnTo>
                  <a:close/>
                </a:path>
              </a:pathLst>
            </a:custGeom>
            <a:solidFill>
              <a:srgbClr val="FFFFFF"/>
            </a:solidFill>
          </p:spPr>
        </p:sp>
        <p:sp>
          <p:nvSpPr>
            <p:cNvPr name="TextBox 5" id="5"/>
            <p:cNvSpPr txBox="true"/>
            <p:nvPr/>
          </p:nvSpPr>
          <p:spPr>
            <a:xfrm>
              <a:off x="0" y="-28575"/>
              <a:ext cx="2523558" cy="2554780"/>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793159" y="5210175"/>
            <a:ext cx="8155590" cy="1045211"/>
          </a:xfrm>
          <a:prstGeom prst="rect">
            <a:avLst/>
          </a:prstGeom>
        </p:spPr>
        <p:txBody>
          <a:bodyPr anchor="t" rtlCol="false" tIns="0" lIns="0" bIns="0" rIns="0">
            <a:spAutoFit/>
          </a:bodyPr>
          <a:lstStyle/>
          <a:p>
            <a:pPr algn="l">
              <a:lnSpc>
                <a:spcPts val="8030"/>
              </a:lnSpc>
            </a:pPr>
            <a:r>
              <a:rPr lang="en-US" sz="7300" spc="1131">
                <a:solidFill>
                  <a:srgbClr val="000000"/>
                </a:solidFill>
                <a:latin typeface="Open Sauce"/>
              </a:rPr>
              <a:t>CONCLUSION</a:t>
            </a:r>
          </a:p>
        </p:txBody>
      </p:sp>
      <p:sp>
        <p:nvSpPr>
          <p:cNvPr name="AutoShape 7" id="7"/>
          <p:cNvSpPr/>
          <p:nvPr/>
        </p:nvSpPr>
        <p:spPr>
          <a:xfrm flipH="true" flipV="true">
            <a:off x="-3817750" y="6600331"/>
            <a:ext cx="14196621" cy="0"/>
          </a:xfrm>
          <a:prstGeom prst="line">
            <a:avLst/>
          </a:prstGeom>
          <a:ln cap="flat" w="76200">
            <a:solidFill>
              <a:srgbClr val="C23A97"/>
            </a:solidFill>
            <a:prstDash val="solid"/>
            <a:headEnd type="none" len="sm" w="sm"/>
            <a:tailEnd type="none" len="sm" w="sm"/>
          </a:ln>
        </p:spPr>
      </p:sp>
      <p:sp>
        <p:nvSpPr>
          <p:cNvPr name="TextBox 8" id="8"/>
          <p:cNvSpPr txBox="true"/>
          <p:nvPr/>
        </p:nvSpPr>
        <p:spPr>
          <a:xfrm rot="0">
            <a:off x="1793159" y="7114204"/>
            <a:ext cx="5944451" cy="346075"/>
          </a:xfrm>
          <a:prstGeom prst="rect">
            <a:avLst/>
          </a:prstGeom>
        </p:spPr>
        <p:txBody>
          <a:bodyPr anchor="t" rtlCol="false" tIns="0" lIns="0" bIns="0" rIns="0">
            <a:spAutoFit/>
          </a:bodyPr>
          <a:lstStyle/>
          <a:p>
            <a:pPr algn="just">
              <a:lnSpc>
                <a:spcPts val="2750"/>
              </a:lnSpc>
            </a:pPr>
            <a:r>
              <a:rPr lang="en-US" sz="2500" spc="80">
                <a:solidFill>
                  <a:srgbClr val="000000"/>
                </a:solidFill>
                <a:latin typeface="Open Sauce Medium"/>
              </a:rPr>
              <a:t>TOWARDS A SAFER ONLINE SPACE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7120943" cy="7619050"/>
            <a:chOff x="0" y="0"/>
            <a:chExt cx="1875475" cy="2006663"/>
          </a:xfrm>
        </p:grpSpPr>
        <p:sp>
          <p:nvSpPr>
            <p:cNvPr name="Freeform 4" id="4"/>
            <p:cNvSpPr/>
            <p:nvPr/>
          </p:nvSpPr>
          <p:spPr>
            <a:xfrm flipH="false" flipV="false" rot="0">
              <a:off x="0" y="0"/>
              <a:ext cx="1875475" cy="2006663"/>
            </a:xfrm>
            <a:custGeom>
              <a:avLst/>
              <a:gdLst/>
              <a:ahLst/>
              <a:cxnLst/>
              <a:rect r="r" b="b" t="t" l="l"/>
              <a:pathLst>
                <a:path h="2006663" w="1875475">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1875475" cy="2035238"/>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144000" y="1333975"/>
            <a:ext cx="7120943" cy="7619050"/>
            <a:chOff x="0" y="0"/>
            <a:chExt cx="1875475" cy="2006663"/>
          </a:xfrm>
        </p:grpSpPr>
        <p:sp>
          <p:nvSpPr>
            <p:cNvPr name="Freeform 7" id="7"/>
            <p:cNvSpPr/>
            <p:nvPr/>
          </p:nvSpPr>
          <p:spPr>
            <a:xfrm flipH="false" flipV="false" rot="0">
              <a:off x="0" y="0"/>
              <a:ext cx="1875475" cy="2006663"/>
            </a:xfrm>
            <a:custGeom>
              <a:avLst/>
              <a:gdLst/>
              <a:ahLst/>
              <a:cxnLst/>
              <a:rect r="r" b="b" t="t" l="l"/>
              <a:pathLst>
                <a:path h="2006663" w="1875475">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sp>
        <p:sp>
          <p:nvSpPr>
            <p:cNvPr name="TextBox 8" id="8"/>
            <p:cNvSpPr txBox="true"/>
            <p:nvPr/>
          </p:nvSpPr>
          <p:spPr>
            <a:xfrm>
              <a:off x="0" y="-28575"/>
              <a:ext cx="1875475" cy="2035238"/>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10334803" y="3037068"/>
            <a:ext cx="5286305" cy="574675"/>
          </a:xfrm>
          <a:prstGeom prst="rect">
            <a:avLst/>
          </a:prstGeom>
        </p:spPr>
        <p:txBody>
          <a:bodyPr anchor="t" rtlCol="false" tIns="0" lIns="0" bIns="0" rIns="0">
            <a:spAutoFit/>
          </a:bodyPr>
          <a:lstStyle/>
          <a:p>
            <a:pPr algn="just">
              <a:lnSpc>
                <a:spcPts val="4400"/>
              </a:lnSpc>
            </a:pPr>
            <a:r>
              <a:rPr lang="en-US" sz="4000" spc="568">
                <a:solidFill>
                  <a:srgbClr val="000000"/>
                </a:solidFill>
                <a:latin typeface="Open Sauce Medium"/>
              </a:rPr>
              <a:t>FUTURE WORK</a:t>
            </a:r>
          </a:p>
        </p:txBody>
      </p:sp>
      <p:sp>
        <p:nvSpPr>
          <p:cNvPr name="TextBox 10" id="10"/>
          <p:cNvSpPr txBox="true"/>
          <p:nvPr/>
        </p:nvSpPr>
        <p:spPr>
          <a:xfrm rot="0">
            <a:off x="10334803" y="4295518"/>
            <a:ext cx="5132767" cy="3667887"/>
          </a:xfrm>
          <a:prstGeom prst="rect">
            <a:avLst/>
          </a:prstGeom>
        </p:spPr>
        <p:txBody>
          <a:bodyPr anchor="t" rtlCol="false" tIns="0" lIns="0" bIns="0" rIns="0">
            <a:spAutoFit/>
          </a:bodyPr>
          <a:lstStyle/>
          <a:p>
            <a:pPr algn="l" marL="474978" indent="-237489" lvl="1">
              <a:lnSpc>
                <a:spcPts val="3233"/>
              </a:lnSpc>
              <a:buFont typeface="Arial"/>
              <a:buChar char="•"/>
            </a:pPr>
            <a:r>
              <a:rPr lang="en-US" sz="2199">
                <a:solidFill>
                  <a:srgbClr val="000000"/>
                </a:solidFill>
                <a:latin typeface="Open Sauce Light"/>
              </a:rPr>
              <a:t>Sa</a:t>
            </a:r>
            <a:r>
              <a:rPr lang="en-US" sz="2199">
                <a:solidFill>
                  <a:srgbClr val="000000"/>
                </a:solidFill>
                <a:latin typeface="Open Sauce Light"/>
              </a:rPr>
              <a:t>rcasm and Irony Detection: Improve understanding of true intent behind messages.</a:t>
            </a:r>
          </a:p>
          <a:p>
            <a:pPr algn="l" marL="474978" indent="-237489" lvl="1">
              <a:lnSpc>
                <a:spcPts val="3233"/>
              </a:lnSpc>
              <a:buFont typeface="Arial"/>
              <a:buChar char="•"/>
            </a:pPr>
            <a:r>
              <a:rPr lang="en-US" sz="2199">
                <a:solidFill>
                  <a:srgbClr val="000000"/>
                </a:solidFill>
                <a:latin typeface="Open Sauce Light"/>
              </a:rPr>
              <a:t>Big Data Integration: Increase accuracy with more training data (consider computational cost).</a:t>
            </a:r>
          </a:p>
          <a:p>
            <a:pPr algn="l" marL="474978" indent="-237489" lvl="1">
              <a:lnSpc>
                <a:spcPts val="3233"/>
              </a:lnSpc>
              <a:buFont typeface="Arial"/>
              <a:buChar char="•"/>
            </a:pPr>
            <a:r>
              <a:rPr lang="en-US" sz="2199">
                <a:solidFill>
                  <a:srgbClr val="000000"/>
                </a:solidFill>
                <a:latin typeface="Open Sauce Light"/>
              </a:rPr>
              <a:t>Unsupervised Learning: Explore new patterns and trends in cyberbullying behavior.</a:t>
            </a:r>
          </a:p>
        </p:txBody>
      </p:sp>
      <p:sp>
        <p:nvSpPr>
          <p:cNvPr name="TextBox 11" id="11"/>
          <p:cNvSpPr txBox="true"/>
          <p:nvPr/>
        </p:nvSpPr>
        <p:spPr>
          <a:xfrm rot="0">
            <a:off x="2666892" y="3037068"/>
            <a:ext cx="5286305" cy="574675"/>
          </a:xfrm>
          <a:prstGeom prst="rect">
            <a:avLst/>
          </a:prstGeom>
        </p:spPr>
        <p:txBody>
          <a:bodyPr anchor="t" rtlCol="false" tIns="0" lIns="0" bIns="0" rIns="0">
            <a:spAutoFit/>
          </a:bodyPr>
          <a:lstStyle/>
          <a:p>
            <a:pPr algn="just">
              <a:lnSpc>
                <a:spcPts val="4400"/>
              </a:lnSpc>
            </a:pPr>
            <a:r>
              <a:rPr lang="en-US" sz="4000" spc="568">
                <a:solidFill>
                  <a:srgbClr val="000000"/>
                </a:solidFill>
                <a:latin typeface="Open Sauce Medium"/>
              </a:rPr>
              <a:t>BREAKTHROUGH</a:t>
            </a:r>
          </a:p>
        </p:txBody>
      </p:sp>
      <p:sp>
        <p:nvSpPr>
          <p:cNvPr name="TextBox 12" id="12"/>
          <p:cNvSpPr txBox="true"/>
          <p:nvPr/>
        </p:nvSpPr>
        <p:spPr>
          <a:xfrm rot="0">
            <a:off x="2666892" y="4295518"/>
            <a:ext cx="5088899" cy="4077462"/>
          </a:xfrm>
          <a:prstGeom prst="rect">
            <a:avLst/>
          </a:prstGeom>
        </p:spPr>
        <p:txBody>
          <a:bodyPr anchor="t" rtlCol="false" tIns="0" lIns="0" bIns="0" rIns="0">
            <a:spAutoFit/>
          </a:bodyPr>
          <a:lstStyle/>
          <a:p>
            <a:pPr algn="l" marL="474978" indent="-237489" lvl="1">
              <a:lnSpc>
                <a:spcPts val="3233"/>
              </a:lnSpc>
              <a:buFont typeface="Arial"/>
              <a:buChar char="•"/>
            </a:pPr>
            <a:r>
              <a:rPr lang="en-US" sz="2199">
                <a:solidFill>
                  <a:srgbClr val="000000"/>
                </a:solidFill>
                <a:latin typeface="Open Sauce Light"/>
              </a:rPr>
              <a:t>Ou</a:t>
            </a:r>
            <a:r>
              <a:rPr lang="en-US" sz="2199">
                <a:solidFill>
                  <a:srgbClr val="000000"/>
                </a:solidFill>
                <a:latin typeface="Open Sauce Light"/>
              </a:rPr>
              <a:t>r project developed a machine learning model for effective cyberbullying detection.</a:t>
            </a:r>
          </a:p>
          <a:p>
            <a:pPr algn="l" marL="474978" indent="-237489" lvl="1">
              <a:lnSpc>
                <a:spcPts val="3233"/>
              </a:lnSpc>
              <a:buFont typeface="Arial"/>
              <a:buChar char="•"/>
            </a:pPr>
            <a:r>
              <a:rPr lang="en-US" sz="2199">
                <a:solidFill>
                  <a:srgbClr val="000000"/>
                </a:solidFill>
                <a:latin typeface="Open Sauce Light"/>
              </a:rPr>
              <a:t>It incorporates demographics (age, race, gender) for a nuanced understanding.</a:t>
            </a:r>
          </a:p>
          <a:p>
            <a:pPr algn="l" marL="474978" indent="-237489" lvl="1">
              <a:lnSpc>
                <a:spcPts val="3233"/>
              </a:lnSpc>
              <a:buFont typeface="Arial"/>
              <a:buChar char="•"/>
            </a:pPr>
            <a:r>
              <a:rPr lang="en-US" sz="2199">
                <a:solidFill>
                  <a:srgbClr val="000000"/>
                </a:solidFill>
                <a:latin typeface="Open Sauce Light"/>
              </a:rPr>
              <a:t>Logistic regression outperformed KNN, Naive Bayes, and Neural Networks in our evaluation.</a:t>
            </a:r>
          </a:p>
          <a:p>
            <a:pPr algn="l">
              <a:lnSpc>
                <a:spcPts val="3233"/>
              </a:lnSpc>
            </a:pPr>
          </a:p>
        </p:txBody>
      </p:sp>
      <p:sp>
        <p:nvSpPr>
          <p:cNvPr name="AutoShape 13" id="13"/>
          <p:cNvSpPr/>
          <p:nvPr/>
        </p:nvSpPr>
        <p:spPr>
          <a:xfrm flipH="true" flipV="true">
            <a:off x="10334803" y="3975220"/>
            <a:ext cx="15156557" cy="0"/>
          </a:xfrm>
          <a:prstGeom prst="line">
            <a:avLst/>
          </a:prstGeom>
          <a:ln cap="flat" w="76200">
            <a:solidFill>
              <a:srgbClr val="C23A97"/>
            </a:solidFill>
            <a:prstDash val="solid"/>
            <a:headEnd type="none" len="sm" w="sm"/>
            <a:tailEnd type="none" len="sm" w="sm"/>
          </a:ln>
        </p:spPr>
      </p:sp>
      <p:sp>
        <p:nvSpPr>
          <p:cNvPr name="AutoShape 14" id="14"/>
          <p:cNvSpPr/>
          <p:nvPr/>
        </p:nvSpPr>
        <p:spPr>
          <a:xfrm flipH="true" flipV="true">
            <a:off x="-7400766" y="4013320"/>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2348940" y="760570"/>
            <a:ext cx="3578281" cy="479111"/>
          </a:xfrm>
          <a:prstGeom prst="rect">
            <a:avLst/>
          </a:prstGeom>
        </p:spPr>
        <p:txBody>
          <a:bodyPr anchor="t" rtlCol="false" tIns="0" lIns="0" bIns="0" rIns="0">
            <a:spAutoFit/>
          </a:bodyPr>
          <a:lstStyle/>
          <a:p>
            <a:pPr algn="l">
              <a:lnSpc>
                <a:spcPts val="3068"/>
              </a:lnSpc>
            </a:pPr>
            <a:r>
              <a:rPr lang="en-US" sz="2789" spc="209">
                <a:solidFill>
                  <a:srgbClr val="FFFFFF"/>
                </a:solidFill>
                <a:latin typeface="Agrandir Narrow Bold"/>
              </a:rPr>
              <a:t>Group/Row No. 04</a:t>
            </a:r>
          </a:p>
        </p:txBody>
      </p:sp>
      <p:sp>
        <p:nvSpPr>
          <p:cNvPr name="TextBox 4" id="4"/>
          <p:cNvSpPr txBox="true"/>
          <p:nvPr/>
        </p:nvSpPr>
        <p:spPr>
          <a:xfrm rot="-5400000">
            <a:off x="-1657494" y="6489556"/>
            <a:ext cx="5157123" cy="380365"/>
          </a:xfrm>
          <a:prstGeom prst="rect">
            <a:avLst/>
          </a:prstGeom>
        </p:spPr>
        <p:txBody>
          <a:bodyPr anchor="t" rtlCol="false" tIns="0" lIns="0" bIns="0" rIns="0">
            <a:spAutoFit/>
          </a:bodyPr>
          <a:lstStyle/>
          <a:p>
            <a:pPr algn="l">
              <a:lnSpc>
                <a:spcPts val="2420"/>
              </a:lnSpc>
            </a:pPr>
            <a:r>
              <a:rPr lang="en-US" sz="2200" spc="187">
                <a:solidFill>
                  <a:srgbClr val="FFFFFF"/>
                </a:solidFill>
                <a:latin typeface="Agrandir Narrow Bold"/>
              </a:rPr>
              <a:t>CSE 424 : PATTERN RECOGNITION</a:t>
            </a:r>
          </a:p>
        </p:txBody>
      </p:sp>
      <p:sp>
        <p:nvSpPr>
          <p:cNvPr name="AutoShape 5" id="5"/>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sp>
        <p:nvSpPr>
          <p:cNvPr name="Freeform 6" id="6"/>
          <p:cNvSpPr/>
          <p:nvPr/>
        </p:nvSpPr>
        <p:spPr>
          <a:xfrm flipH="false" flipV="false" rot="0">
            <a:off x="5819339" y="8709923"/>
            <a:ext cx="542617" cy="542617"/>
          </a:xfrm>
          <a:custGeom>
            <a:avLst/>
            <a:gdLst/>
            <a:ahLst/>
            <a:cxnLst/>
            <a:rect r="r" b="b" t="t" l="l"/>
            <a:pathLst>
              <a:path h="542617" w="542617">
                <a:moveTo>
                  <a:pt x="0" y="0"/>
                </a:moveTo>
                <a:lnTo>
                  <a:pt x="542617" y="0"/>
                </a:lnTo>
                <a:lnTo>
                  <a:pt x="542617" y="542618"/>
                </a:lnTo>
                <a:lnTo>
                  <a:pt x="0" y="542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927221" y="8817209"/>
            <a:ext cx="326853" cy="328046"/>
          </a:xfrm>
          <a:custGeom>
            <a:avLst/>
            <a:gdLst/>
            <a:ahLst/>
            <a:cxnLst/>
            <a:rect r="r" b="b" t="t" l="l"/>
            <a:pathLst>
              <a:path h="328046" w="326853">
                <a:moveTo>
                  <a:pt x="0" y="0"/>
                </a:moveTo>
                <a:lnTo>
                  <a:pt x="326853" y="0"/>
                </a:lnTo>
                <a:lnTo>
                  <a:pt x="326853" y="328046"/>
                </a:lnTo>
                <a:lnTo>
                  <a:pt x="0" y="3280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5112244" y="2692695"/>
            <a:ext cx="8063511" cy="1893908"/>
            <a:chOff x="0" y="0"/>
            <a:chExt cx="2123723" cy="498807"/>
          </a:xfrm>
        </p:grpSpPr>
        <p:sp>
          <p:nvSpPr>
            <p:cNvPr name="Freeform 9" id="9"/>
            <p:cNvSpPr/>
            <p:nvPr/>
          </p:nvSpPr>
          <p:spPr>
            <a:xfrm flipH="false" flipV="false" rot="0">
              <a:off x="0" y="0"/>
              <a:ext cx="2123723" cy="498807"/>
            </a:xfrm>
            <a:custGeom>
              <a:avLst/>
              <a:gdLst/>
              <a:ahLst/>
              <a:cxnLst/>
              <a:rect r="r" b="b" t="t" l="l"/>
              <a:pathLst>
                <a:path h="498807" w="2123723">
                  <a:moveTo>
                    <a:pt x="0" y="0"/>
                  </a:moveTo>
                  <a:lnTo>
                    <a:pt x="2123723" y="0"/>
                  </a:lnTo>
                  <a:lnTo>
                    <a:pt x="2123723" y="498807"/>
                  </a:lnTo>
                  <a:lnTo>
                    <a:pt x="0" y="498807"/>
                  </a:lnTo>
                  <a:close/>
                </a:path>
              </a:pathLst>
            </a:custGeom>
            <a:solidFill>
              <a:srgbClr val="000000">
                <a:alpha val="0"/>
              </a:srgbClr>
            </a:solidFill>
            <a:ln w="38100" cap="sq">
              <a:solidFill>
                <a:srgbClr val="F5F5F5"/>
              </a:solidFill>
              <a:prstDash val="solid"/>
              <a:miter/>
            </a:ln>
          </p:spPr>
        </p:sp>
        <p:sp>
          <p:nvSpPr>
            <p:cNvPr name="TextBox 10" id="10"/>
            <p:cNvSpPr txBox="true"/>
            <p:nvPr/>
          </p:nvSpPr>
          <p:spPr>
            <a:xfrm>
              <a:off x="0" y="-28575"/>
              <a:ext cx="2123723" cy="527382"/>
            </a:xfrm>
            <a:prstGeom prst="rect">
              <a:avLst/>
            </a:prstGeom>
          </p:spPr>
          <p:txBody>
            <a:bodyPr anchor="ctr" rtlCol="false" tIns="50800" lIns="50800" bIns="50800" rIns="50800"/>
            <a:lstStyle/>
            <a:p>
              <a:pPr algn="ctr">
                <a:lnSpc>
                  <a:spcPts val="1869"/>
                </a:lnSpc>
              </a:pPr>
            </a:p>
          </p:txBody>
        </p:sp>
      </p:grpSp>
      <p:sp>
        <p:nvSpPr>
          <p:cNvPr name="TextBox 11" id="11"/>
          <p:cNvSpPr txBox="true"/>
          <p:nvPr/>
        </p:nvSpPr>
        <p:spPr>
          <a:xfrm rot="0">
            <a:off x="5524170" y="3072119"/>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rPr>
              <a:t>THANK YOU</a:t>
            </a:r>
          </a:p>
        </p:txBody>
      </p:sp>
      <p:sp>
        <p:nvSpPr>
          <p:cNvPr name="TextBox 12" id="12"/>
          <p:cNvSpPr txBox="true"/>
          <p:nvPr/>
        </p:nvSpPr>
        <p:spPr>
          <a:xfrm rot="0">
            <a:off x="6866781" y="8788634"/>
            <a:ext cx="5576143" cy="278765"/>
          </a:xfrm>
          <a:prstGeom prst="rect">
            <a:avLst/>
          </a:prstGeom>
        </p:spPr>
        <p:txBody>
          <a:bodyPr anchor="t" rtlCol="false" tIns="0" lIns="0" bIns="0" rIns="0">
            <a:spAutoFit/>
          </a:bodyPr>
          <a:lstStyle/>
          <a:p>
            <a:pPr algn="ctr">
              <a:lnSpc>
                <a:spcPts val="1869"/>
              </a:lnSpc>
              <a:spcBef>
                <a:spcPct val="0"/>
              </a:spcBef>
            </a:pPr>
            <a:r>
              <a:rPr lang="en-US" sz="1699" spc="67">
                <a:solidFill>
                  <a:srgbClr val="FFFFFF"/>
                </a:solidFill>
                <a:latin typeface="Agrandir Narrow Bold"/>
              </a:rPr>
              <a:t>HTTPS://GITHUB.COM/NOT-SOLUCKY/424PROJECT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6708441" y="1059501"/>
            <a:ext cx="13037396" cy="7775029"/>
          </a:xfrm>
          <a:custGeom>
            <a:avLst/>
            <a:gdLst/>
            <a:ahLst/>
            <a:cxnLst/>
            <a:rect r="r" b="b" t="t" l="l"/>
            <a:pathLst>
              <a:path h="7775029" w="13037396">
                <a:moveTo>
                  <a:pt x="0" y="0"/>
                </a:moveTo>
                <a:lnTo>
                  <a:pt x="13037396" y="0"/>
                </a:lnTo>
                <a:lnTo>
                  <a:pt x="13037396"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2856317" y="2661992"/>
            <a:ext cx="12809885" cy="3810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6638221">
            <a:off x="11653047" y="3583032"/>
            <a:ext cx="13037396" cy="7775029"/>
          </a:xfrm>
          <a:custGeom>
            <a:avLst/>
            <a:gdLst/>
            <a:ahLst/>
            <a:cxnLst/>
            <a:rect r="r" b="b" t="t" l="l"/>
            <a:pathLst>
              <a:path h="7775029" w="13037396">
                <a:moveTo>
                  <a:pt x="0" y="0"/>
                </a:moveTo>
                <a:lnTo>
                  <a:pt x="13037396" y="0"/>
                </a:lnTo>
                <a:lnTo>
                  <a:pt x="13037396"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220378" y="3141093"/>
            <a:ext cx="9922966" cy="6117207"/>
          </a:xfrm>
          <a:prstGeom prst="rect">
            <a:avLst/>
          </a:prstGeom>
        </p:spPr>
        <p:txBody>
          <a:bodyPr anchor="t" rtlCol="false" tIns="0" lIns="0" bIns="0" rIns="0">
            <a:spAutoFit/>
          </a:bodyPr>
          <a:lstStyle/>
          <a:p>
            <a:pPr algn="l" marL="820427" indent="-410214" lvl="1">
              <a:lnSpc>
                <a:spcPts val="6118"/>
              </a:lnSpc>
              <a:buFont typeface="Arial"/>
              <a:buChar char="•"/>
            </a:pPr>
            <a:r>
              <a:rPr lang="en-US" sz="3800">
                <a:solidFill>
                  <a:srgbClr val="000000"/>
                </a:solidFill>
                <a:latin typeface="Open Sauce"/>
              </a:rPr>
              <a:t>21201286 Fahmid Hasan Chowdhury </a:t>
            </a:r>
          </a:p>
          <a:p>
            <a:pPr algn="l" marL="820427" indent="-410214" lvl="1">
              <a:lnSpc>
                <a:spcPts val="6118"/>
              </a:lnSpc>
              <a:buFont typeface="Arial"/>
              <a:buChar char="•"/>
            </a:pPr>
            <a:r>
              <a:rPr lang="en-US" sz="3800">
                <a:solidFill>
                  <a:srgbClr val="000000"/>
                </a:solidFill>
                <a:latin typeface="Open Sauce"/>
              </a:rPr>
              <a:t>21201357 Zakaria Ibne Rafiq </a:t>
            </a:r>
          </a:p>
          <a:p>
            <a:pPr algn="l" marL="820427" indent="-410214" lvl="1">
              <a:lnSpc>
                <a:spcPts val="6118"/>
              </a:lnSpc>
              <a:buFont typeface="Arial"/>
              <a:buChar char="•"/>
            </a:pPr>
            <a:r>
              <a:rPr lang="en-US" sz="3800">
                <a:solidFill>
                  <a:srgbClr val="000000"/>
                </a:solidFill>
                <a:latin typeface="Open Sauce"/>
              </a:rPr>
              <a:t>21201434 Maliha Binte Masud </a:t>
            </a:r>
          </a:p>
          <a:p>
            <a:pPr algn="l" marL="820427" indent="-410214" lvl="1">
              <a:lnSpc>
                <a:spcPts val="6118"/>
              </a:lnSpc>
              <a:buFont typeface="Arial"/>
              <a:buChar char="•"/>
            </a:pPr>
            <a:r>
              <a:rPr lang="en-US" sz="3800">
                <a:solidFill>
                  <a:srgbClr val="000000"/>
                </a:solidFill>
                <a:latin typeface="Open Sauce"/>
              </a:rPr>
              <a:t>23241086 Md. Sabbir Hossain Mirza </a:t>
            </a:r>
          </a:p>
          <a:p>
            <a:pPr algn="l" marL="820427" indent="-410214" lvl="1">
              <a:lnSpc>
                <a:spcPts val="6118"/>
              </a:lnSpc>
              <a:buFont typeface="Arial"/>
              <a:buChar char="•"/>
            </a:pPr>
            <a:r>
              <a:rPr lang="en-US" sz="3800">
                <a:solidFill>
                  <a:srgbClr val="000000"/>
                </a:solidFill>
                <a:latin typeface="Open Sauce"/>
              </a:rPr>
              <a:t>23241099 Amina Zannat Nurhan </a:t>
            </a:r>
          </a:p>
          <a:p>
            <a:pPr algn="l" marL="820427" indent="-410214" lvl="1">
              <a:lnSpc>
                <a:spcPts val="6118"/>
              </a:lnSpc>
              <a:buFont typeface="Arial"/>
              <a:buChar char="•"/>
            </a:pPr>
            <a:r>
              <a:rPr lang="en-US" sz="3800">
                <a:solidFill>
                  <a:srgbClr val="000000"/>
                </a:solidFill>
                <a:latin typeface="Open Sauce"/>
              </a:rPr>
              <a:t>23241100 MD Rakibul Hasan Talukder  </a:t>
            </a:r>
          </a:p>
          <a:p>
            <a:pPr algn="l" marL="820427" indent="-410214" lvl="1">
              <a:lnSpc>
                <a:spcPts val="6118"/>
              </a:lnSpc>
              <a:buFont typeface="Arial"/>
              <a:buChar char="•"/>
            </a:pPr>
            <a:r>
              <a:rPr lang="en-US" sz="3800">
                <a:solidFill>
                  <a:srgbClr val="000000"/>
                </a:solidFill>
                <a:latin typeface="Open Sauce"/>
              </a:rPr>
              <a:t>23241118 Abdur Rahman Shafi </a:t>
            </a:r>
          </a:p>
          <a:p>
            <a:pPr algn="l" marL="820427" indent="-410214" lvl="1">
              <a:lnSpc>
                <a:spcPts val="6118"/>
              </a:lnSpc>
              <a:buFont typeface="Arial"/>
              <a:buChar char="•"/>
            </a:pPr>
            <a:r>
              <a:rPr lang="en-US" sz="3800">
                <a:solidFill>
                  <a:srgbClr val="000000"/>
                </a:solidFill>
                <a:latin typeface="Open Sauce"/>
              </a:rPr>
              <a:t>24141150 Radito Dhali </a:t>
            </a:r>
          </a:p>
        </p:txBody>
      </p:sp>
      <p:sp>
        <p:nvSpPr>
          <p:cNvPr name="TextBox 6" id="6"/>
          <p:cNvSpPr txBox="true"/>
          <p:nvPr/>
        </p:nvSpPr>
        <p:spPr>
          <a:xfrm rot="0">
            <a:off x="3220378" y="916526"/>
            <a:ext cx="11549423" cy="1745466"/>
          </a:xfrm>
          <a:prstGeom prst="rect">
            <a:avLst/>
          </a:prstGeom>
        </p:spPr>
        <p:txBody>
          <a:bodyPr anchor="t" rtlCol="false" tIns="0" lIns="0" bIns="0" rIns="0">
            <a:spAutoFit/>
          </a:bodyPr>
          <a:lstStyle/>
          <a:p>
            <a:pPr algn="l">
              <a:lnSpc>
                <a:spcPts val="6807"/>
              </a:lnSpc>
            </a:pPr>
            <a:r>
              <a:rPr lang="en-US" sz="6188" spc="959">
                <a:solidFill>
                  <a:srgbClr val="000000"/>
                </a:solidFill>
                <a:latin typeface="Days"/>
              </a:rPr>
              <a:t>GROUP/ROW NO. 04 MEMBERS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3651994" y="1310125"/>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7775952" y="402999"/>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1736850"/>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2209456"/>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9" id="9"/>
          <p:cNvSpPr txBox="true"/>
          <p:nvPr/>
        </p:nvSpPr>
        <p:spPr>
          <a:xfrm rot="0">
            <a:off x="10559239" y="3288956"/>
            <a:ext cx="6471959" cy="4698111"/>
          </a:xfrm>
          <a:prstGeom prst="rect">
            <a:avLst/>
          </a:prstGeom>
        </p:spPr>
        <p:txBody>
          <a:bodyPr anchor="t" rtlCol="false" tIns="0" lIns="0" bIns="0" rIns="0">
            <a:spAutoFit/>
          </a:bodyPr>
          <a:lstStyle/>
          <a:p>
            <a:pPr algn="just">
              <a:lnSpc>
                <a:spcPts val="3401"/>
              </a:lnSpc>
            </a:pPr>
            <a:r>
              <a:rPr lang="en-US" sz="2099">
                <a:solidFill>
                  <a:srgbClr val="FFFFFF"/>
                </a:solidFill>
                <a:latin typeface="Open Sauce Light"/>
              </a:rPr>
              <a:t>The rise of social media brings connection, but also negativity like cyberbullying. We propose a system to address context-dependent cyberbullying detection on Twitter. Our system will consider factors like age, gender, and intent behind messages, going beyond just "bad" words. We'll compare three machine learning algorithms to find the best for unbiased and accurate detection. This research contributes to a safer online environment and highlights the impact of data and algorithm selection.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144000" y="2512695"/>
            <a:ext cx="8310674" cy="5622798"/>
          </a:xfrm>
          <a:prstGeom prst="rect">
            <a:avLst/>
          </a:prstGeom>
        </p:spPr>
        <p:txBody>
          <a:bodyPr anchor="t" rtlCol="false" tIns="0" lIns="0" bIns="0" rIns="0">
            <a:spAutoFit/>
          </a:bodyPr>
          <a:lstStyle/>
          <a:p>
            <a:pPr algn="just" marL="518160" indent="-259080" lvl="1">
              <a:lnSpc>
                <a:spcPts val="4056"/>
              </a:lnSpc>
              <a:buFont typeface="Arial"/>
              <a:buChar char="•"/>
            </a:pPr>
            <a:r>
              <a:rPr lang="en-US" sz="2400">
                <a:solidFill>
                  <a:srgbClr val="000000"/>
                </a:solidFill>
                <a:latin typeface="Open Sauce"/>
              </a:rPr>
              <a:t>Leverage publicly available dataset of 48,000 cyberbullying tweets.</a:t>
            </a:r>
          </a:p>
          <a:p>
            <a:pPr algn="just" marL="518160" indent="-259080" lvl="1">
              <a:lnSpc>
                <a:spcPts val="4056"/>
              </a:lnSpc>
              <a:buFont typeface="Arial"/>
              <a:buChar char="•"/>
            </a:pPr>
            <a:r>
              <a:rPr lang="en-US" sz="2400">
                <a:solidFill>
                  <a:srgbClr val="000000"/>
                </a:solidFill>
                <a:latin typeface="Open Sauce"/>
              </a:rPr>
              <a:t>Addresses class imbalance and captures diverse cyberbullying forms (age, gender, etc.).</a:t>
            </a:r>
          </a:p>
          <a:p>
            <a:pPr algn="just" marL="518160" indent="-259080" lvl="1">
              <a:lnSpc>
                <a:spcPts val="4056"/>
              </a:lnSpc>
              <a:buFont typeface="Arial"/>
              <a:buChar char="•"/>
            </a:pPr>
            <a:r>
              <a:rPr lang="en-US" sz="2400">
                <a:solidFill>
                  <a:srgbClr val="000000"/>
                </a:solidFill>
                <a:latin typeface="Open Sauce"/>
              </a:rPr>
              <a:t>Utilizes Dynamic Query Expansion (DQE) to gather more natural data points.</a:t>
            </a:r>
          </a:p>
          <a:p>
            <a:pPr algn="just" marL="518160" indent="-259080" lvl="1">
              <a:lnSpc>
                <a:spcPts val="4056"/>
              </a:lnSpc>
              <a:buFont typeface="Arial"/>
              <a:buChar char="•"/>
            </a:pPr>
            <a:r>
              <a:rPr lang="en-US" sz="2400">
                <a:solidFill>
                  <a:srgbClr val="000000"/>
                </a:solidFill>
                <a:latin typeface="Open Sauce"/>
              </a:rPr>
              <a:t>Provides a balanced multiclass dataset for representative cyberbullying detection.</a:t>
            </a:r>
          </a:p>
          <a:p>
            <a:pPr algn="just" marL="518160" indent="-259080" lvl="1">
              <a:lnSpc>
                <a:spcPts val="4056"/>
              </a:lnSpc>
              <a:buFont typeface="Arial"/>
              <a:buChar char="•"/>
            </a:pPr>
            <a:r>
              <a:rPr lang="en-US" sz="2400">
                <a:solidFill>
                  <a:srgbClr val="000000"/>
                </a:solidFill>
                <a:latin typeface="Open Sauce"/>
              </a:rPr>
              <a:t>Rich data fuels development of a robust cyberbullying detection model.</a:t>
            </a:r>
          </a:p>
          <a:p>
            <a:pPr algn="just">
              <a:lnSpc>
                <a:spcPts val="4056"/>
              </a:lnSpc>
            </a:pPr>
          </a:p>
        </p:txBody>
      </p:sp>
      <p:sp>
        <p:nvSpPr>
          <p:cNvPr name="TextBox 7" id="7"/>
          <p:cNvSpPr txBox="true"/>
          <p:nvPr/>
        </p:nvSpPr>
        <p:spPr>
          <a:xfrm rot="0">
            <a:off x="1346762" y="3859140"/>
            <a:ext cx="6543672" cy="1755331"/>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rPr>
              <a:t>DATASET AND APPROACH</a:t>
            </a:r>
          </a:p>
        </p:txBody>
      </p:sp>
      <p:sp>
        <p:nvSpPr>
          <p:cNvPr name="AutoShape 8" id="8"/>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9604805" y="3705048"/>
            <a:ext cx="7660725" cy="4696461"/>
          </a:xfrm>
          <a:prstGeom prst="rect">
            <a:avLst/>
          </a:prstGeom>
        </p:spPr>
        <p:txBody>
          <a:bodyPr anchor="t" rtlCol="false" tIns="0" lIns="0" bIns="0" rIns="0">
            <a:spAutoFit/>
          </a:bodyPr>
          <a:lstStyle/>
          <a:p>
            <a:pPr algn="l">
              <a:lnSpc>
                <a:spcPts val="4315"/>
              </a:lnSpc>
            </a:pPr>
            <a:r>
              <a:rPr lang="en-US" sz="2599">
                <a:solidFill>
                  <a:srgbClr val="000000"/>
                </a:solidFill>
                <a:latin typeface="Open Sauce Bold"/>
              </a:rPr>
              <a:t>Balanced Datasets for Cyberbullying Detection</a:t>
            </a:r>
          </a:p>
          <a:p>
            <a:pPr algn="l" marL="474978" indent="-237489" lvl="1">
              <a:lnSpc>
                <a:spcPts val="3651"/>
              </a:lnSpc>
              <a:buFont typeface="Arial"/>
              <a:buChar char="•"/>
            </a:pPr>
            <a:r>
              <a:rPr lang="en-US" sz="2199">
                <a:solidFill>
                  <a:srgbClr val="000000"/>
                </a:solidFill>
                <a:latin typeface="Open Sauce Bold"/>
              </a:rPr>
              <a:t>Problem: </a:t>
            </a:r>
            <a:r>
              <a:rPr lang="en-US" sz="2199">
                <a:solidFill>
                  <a:srgbClr val="000000"/>
                </a:solidFill>
                <a:latin typeface="Open Sauce Light"/>
              </a:rPr>
              <a:t>Imbalanced social media data (more non-cyberbullying examples) can lead to models that miss cyberbullying.</a:t>
            </a:r>
          </a:p>
          <a:p>
            <a:pPr algn="l" marL="474978" indent="-237489" lvl="1">
              <a:lnSpc>
                <a:spcPts val="3651"/>
              </a:lnSpc>
              <a:buFont typeface="Arial"/>
              <a:buChar char="•"/>
            </a:pPr>
            <a:r>
              <a:rPr lang="en-US" sz="2199">
                <a:solidFill>
                  <a:srgbClr val="000000"/>
                </a:solidFill>
                <a:latin typeface="Open Sauce Bold"/>
              </a:rPr>
              <a:t>Solution: </a:t>
            </a:r>
            <a:r>
              <a:rPr lang="en-US" sz="2199">
                <a:solidFill>
                  <a:srgbClr val="000000"/>
                </a:solidFill>
                <a:latin typeface="Open Sauce Light"/>
              </a:rPr>
              <a:t>Balanced datasets with equal cyberbullying &amp; non-cyberbullying texts.</a:t>
            </a:r>
          </a:p>
          <a:p>
            <a:pPr algn="l" marL="474978" indent="-237489" lvl="1">
              <a:lnSpc>
                <a:spcPts val="3651"/>
              </a:lnSpc>
              <a:buFont typeface="Arial"/>
              <a:buChar char="•"/>
            </a:pPr>
            <a:r>
              <a:rPr lang="en-US" sz="2199">
                <a:solidFill>
                  <a:srgbClr val="000000"/>
                </a:solidFill>
                <a:latin typeface="Open Sauce Bold"/>
              </a:rPr>
              <a:t>Benefits: </a:t>
            </a:r>
            <a:r>
              <a:rPr lang="en-US" sz="2199">
                <a:solidFill>
                  <a:srgbClr val="000000"/>
                </a:solidFill>
                <a:latin typeface="Open Sauce Light"/>
              </a:rPr>
              <a:t>Fairer evaluation &amp; improved model generalizability for real-world data.</a:t>
            </a:r>
          </a:p>
          <a:p>
            <a:pPr algn="l">
              <a:lnSpc>
                <a:spcPts val="3233"/>
              </a:lnSpc>
            </a:pPr>
          </a:p>
        </p:txBody>
      </p:sp>
      <p:pic>
        <p:nvPicPr>
          <p:cNvPr name="Picture 3" id="3"/>
          <p:cNvPicPr>
            <a:picLocks noChangeAspect="true"/>
          </p:cNvPicPr>
          <p:nvPr/>
        </p:nvPicPr>
        <p:blipFill>
          <a:blip r:embed="rId2"/>
          <a:stretch>
            <a:fillRect/>
          </a:stretch>
        </p:blipFill>
        <p:spPr>
          <a:xfrm rot="0">
            <a:off x="-315741" y="275070"/>
            <a:ext cx="9043560" cy="7255706"/>
          </a:xfrm>
          <a:prstGeom prst="rect">
            <a:avLst/>
          </a:prstGeom>
        </p:spPr>
      </p:pic>
      <p:sp>
        <p:nvSpPr>
          <p:cNvPr name="Freeform 4" id="4"/>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H="true">
            <a:off x="9604805" y="3329021"/>
            <a:ext cx="16261797" cy="137904"/>
          </a:xfrm>
          <a:prstGeom prst="line">
            <a:avLst/>
          </a:prstGeom>
          <a:ln cap="flat" w="76200">
            <a:solidFill>
              <a:srgbClr val="C23A97"/>
            </a:solidFill>
            <a:prstDash val="solid"/>
            <a:headEnd type="none" len="sm" w="sm"/>
            <a:tailEnd type="none" len="sm" w="sm"/>
          </a:ln>
        </p:spPr>
      </p:sp>
      <p:sp>
        <p:nvSpPr>
          <p:cNvPr name="TextBox 6" id="6"/>
          <p:cNvSpPr txBox="true"/>
          <p:nvPr/>
        </p:nvSpPr>
        <p:spPr>
          <a:xfrm rot="0">
            <a:off x="9604482" y="1085850"/>
            <a:ext cx="7041551" cy="1893235"/>
          </a:xfrm>
          <a:prstGeom prst="rect">
            <a:avLst/>
          </a:prstGeom>
        </p:spPr>
        <p:txBody>
          <a:bodyPr anchor="t" rtlCol="false" tIns="0" lIns="0" bIns="0" rIns="0">
            <a:spAutoFit/>
          </a:bodyPr>
          <a:lstStyle/>
          <a:p>
            <a:pPr algn="l">
              <a:lnSpc>
                <a:spcPts val="7356"/>
              </a:lnSpc>
            </a:pPr>
            <a:r>
              <a:rPr lang="en-US" sz="6687" spc="214">
                <a:solidFill>
                  <a:srgbClr val="000000"/>
                </a:solidFill>
                <a:latin typeface="Open Sauce Medium"/>
              </a:rPr>
              <a:t>DATASET AND APPROACH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name="Group 3" id="3"/>
          <p:cNvGrpSpPr/>
          <p:nvPr/>
        </p:nvGrpSpPr>
        <p:grpSpPr>
          <a:xfrm rot="0">
            <a:off x="1028700" y="935516"/>
            <a:ext cx="8668874" cy="11054054"/>
            <a:chOff x="0" y="0"/>
            <a:chExt cx="1797965" cy="2292662"/>
          </a:xfrm>
        </p:grpSpPr>
        <p:sp>
          <p:nvSpPr>
            <p:cNvPr name="Freeform 4" id="4"/>
            <p:cNvSpPr/>
            <p:nvPr/>
          </p:nvSpPr>
          <p:spPr>
            <a:xfrm flipH="false" flipV="false" rot="0">
              <a:off x="0" y="0"/>
              <a:ext cx="1797965" cy="2292662"/>
            </a:xfrm>
            <a:custGeom>
              <a:avLst/>
              <a:gdLst/>
              <a:ahLst/>
              <a:cxnLst/>
              <a:rect r="r" b="b" t="t" l="l"/>
              <a:pathLst>
                <a:path h="2292662" w="1797965">
                  <a:moveTo>
                    <a:pt x="0" y="0"/>
                  </a:moveTo>
                  <a:lnTo>
                    <a:pt x="1797965" y="0"/>
                  </a:lnTo>
                  <a:lnTo>
                    <a:pt x="1797965" y="2292662"/>
                  </a:lnTo>
                  <a:lnTo>
                    <a:pt x="0" y="2292662"/>
                  </a:lnTo>
                  <a:close/>
                </a:path>
              </a:pathLst>
            </a:custGeom>
            <a:solidFill>
              <a:srgbClr val="F5F5F5"/>
            </a:solidFill>
            <a:ln cap="sq">
              <a:noFill/>
              <a:prstDash val="solid"/>
              <a:miter/>
            </a:ln>
          </p:spPr>
        </p:sp>
        <p:sp>
          <p:nvSpPr>
            <p:cNvPr name="TextBox 5" id="5"/>
            <p:cNvSpPr txBox="true"/>
            <p:nvPr/>
          </p:nvSpPr>
          <p:spPr>
            <a:xfrm>
              <a:off x="0" y="-28575"/>
              <a:ext cx="1797965" cy="2321237"/>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5625009" y="6462542"/>
            <a:ext cx="15156557"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1423084" y="5065118"/>
            <a:ext cx="8108464" cy="962660"/>
          </a:xfrm>
          <a:prstGeom prst="rect">
            <a:avLst/>
          </a:prstGeom>
        </p:spPr>
        <p:txBody>
          <a:bodyPr anchor="t" rtlCol="false" tIns="0" lIns="0" bIns="0" rIns="0">
            <a:spAutoFit/>
          </a:bodyPr>
          <a:lstStyle/>
          <a:p>
            <a:pPr algn="l">
              <a:lnSpc>
                <a:spcPts val="7479"/>
              </a:lnSpc>
            </a:pPr>
            <a:r>
              <a:rPr lang="en-US" sz="6799" spc="768">
                <a:solidFill>
                  <a:srgbClr val="000000"/>
                </a:solidFill>
                <a:latin typeface="Open Sauce Medium"/>
              </a:rPr>
              <a:t>METHODOLOGY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544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300095" y="3839505"/>
            <a:ext cx="5829406" cy="605790"/>
          </a:xfrm>
          <a:prstGeom prst="rect">
            <a:avLst/>
          </a:prstGeom>
        </p:spPr>
        <p:txBody>
          <a:bodyPr anchor="t" rtlCol="false" tIns="0" lIns="0" bIns="0" rIns="0">
            <a:spAutoFit/>
          </a:bodyPr>
          <a:lstStyle/>
          <a:p>
            <a:pPr algn="just">
              <a:lnSpc>
                <a:spcPts val="4619"/>
              </a:lnSpc>
            </a:pPr>
            <a:r>
              <a:rPr lang="en-US" sz="4199" spc="554">
                <a:solidFill>
                  <a:srgbClr val="000000"/>
                </a:solidFill>
                <a:latin typeface="Open Sauce Medium"/>
              </a:rPr>
              <a:t>PRE-PROCESSING</a:t>
            </a:r>
          </a:p>
        </p:txBody>
      </p:sp>
      <p:sp>
        <p:nvSpPr>
          <p:cNvPr name="AutoShape 7" id="7"/>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8" id="8"/>
          <p:cNvGrpSpPr>
            <a:grpSpLocks noChangeAspect="true"/>
          </p:cNvGrpSpPr>
          <p:nvPr/>
        </p:nvGrpSpPr>
        <p:grpSpPr>
          <a:xfrm rot="0">
            <a:off x="8469692" y="2467483"/>
            <a:ext cx="369918" cy="369918"/>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0" id="10"/>
          <p:cNvGrpSpPr>
            <a:grpSpLocks noChangeAspect="true"/>
          </p:cNvGrpSpPr>
          <p:nvPr/>
        </p:nvGrpSpPr>
        <p:grpSpPr>
          <a:xfrm rot="0">
            <a:off x="8469692" y="3946185"/>
            <a:ext cx="369918" cy="369918"/>
            <a:chOff x="6705600" y="1371600"/>
            <a:chExt cx="10972800" cy="10972800"/>
          </a:xfrm>
        </p:grpSpPr>
        <p:sp>
          <p:nvSpPr>
            <p:cNvPr name="Freeform 11" id="1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2" id="12"/>
          <p:cNvSpPr txBox="true"/>
          <p:nvPr/>
        </p:nvSpPr>
        <p:spPr>
          <a:xfrm rot="0">
            <a:off x="2164222" y="5007651"/>
            <a:ext cx="5965146" cy="428625"/>
          </a:xfrm>
          <a:prstGeom prst="rect">
            <a:avLst/>
          </a:prstGeom>
        </p:spPr>
        <p:txBody>
          <a:bodyPr anchor="t" rtlCol="false" tIns="0" lIns="0" bIns="0" rIns="0">
            <a:spAutoFit/>
          </a:bodyPr>
          <a:lstStyle/>
          <a:p>
            <a:pPr algn="l">
              <a:lnSpc>
                <a:spcPts val="3300"/>
              </a:lnSpc>
            </a:pPr>
            <a:r>
              <a:rPr lang="en-US" sz="3000" spc="96">
                <a:solidFill>
                  <a:srgbClr val="000000"/>
                </a:solidFill>
                <a:latin typeface="Open Sans Bold"/>
              </a:rPr>
              <a:t>Text Cleaning for Consistency</a:t>
            </a:r>
          </a:p>
        </p:txBody>
      </p:sp>
      <p:sp>
        <p:nvSpPr>
          <p:cNvPr name="TextBox 13" id="13"/>
          <p:cNvSpPr txBox="true"/>
          <p:nvPr/>
        </p:nvSpPr>
        <p:spPr>
          <a:xfrm rot="0">
            <a:off x="9089558" y="2410333"/>
            <a:ext cx="7022611" cy="1264158"/>
          </a:xfrm>
          <a:prstGeom prst="rect">
            <a:avLst/>
          </a:prstGeom>
        </p:spPr>
        <p:txBody>
          <a:bodyPr anchor="t" rtlCol="false" tIns="0" lIns="0" bIns="0" rIns="0">
            <a:spAutoFit/>
          </a:bodyPr>
          <a:lstStyle/>
          <a:p>
            <a:pPr algn="just">
              <a:lnSpc>
                <a:spcPts val="3380"/>
              </a:lnSpc>
            </a:pPr>
            <a:r>
              <a:rPr lang="en-US" sz="2299">
                <a:solidFill>
                  <a:srgbClr val="000000"/>
                </a:solidFill>
                <a:latin typeface="Open Sauce"/>
              </a:rPr>
              <a:t>We ensure all text is lowercase and punctuation is removed. This helps the model treat variations like "Happy" and "happy" as the same.</a:t>
            </a:r>
          </a:p>
        </p:txBody>
      </p:sp>
      <p:sp>
        <p:nvSpPr>
          <p:cNvPr name="TextBox 14" id="14"/>
          <p:cNvSpPr txBox="true"/>
          <p:nvPr/>
        </p:nvSpPr>
        <p:spPr>
          <a:xfrm rot="0">
            <a:off x="9107705" y="3889035"/>
            <a:ext cx="6986316" cy="1547241"/>
          </a:xfrm>
          <a:prstGeom prst="rect">
            <a:avLst/>
          </a:prstGeom>
        </p:spPr>
        <p:txBody>
          <a:bodyPr anchor="t" rtlCol="false" tIns="0" lIns="0" bIns="0" rIns="0">
            <a:spAutoFit/>
          </a:bodyPr>
          <a:lstStyle/>
          <a:p>
            <a:pPr algn="just">
              <a:lnSpc>
                <a:spcPts val="3086"/>
              </a:lnSpc>
            </a:pPr>
            <a:r>
              <a:rPr lang="en-US" sz="2099">
                <a:solidFill>
                  <a:srgbClr val="000000"/>
                </a:solidFill>
                <a:latin typeface="Open Sauce"/>
              </a:rPr>
              <a:t>Common words with little meaning, like "the" or "is," are identified and removed using the Natural Language Toolkit (NLTK) library. This reduces noise and lets the model focus on content-rich terms.</a:t>
            </a:r>
          </a:p>
        </p:txBody>
      </p:sp>
      <p:grpSp>
        <p:nvGrpSpPr>
          <p:cNvPr name="Group 15" id="15"/>
          <p:cNvGrpSpPr>
            <a:grpSpLocks noChangeAspect="true"/>
          </p:cNvGrpSpPr>
          <p:nvPr/>
        </p:nvGrpSpPr>
        <p:grpSpPr>
          <a:xfrm rot="0">
            <a:off x="8469692" y="5759105"/>
            <a:ext cx="369918" cy="369918"/>
            <a:chOff x="6705600" y="1371600"/>
            <a:chExt cx="10972800" cy="10972800"/>
          </a:xfrm>
        </p:grpSpPr>
        <p:sp>
          <p:nvSpPr>
            <p:cNvPr name="Freeform 16" id="1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7" id="17"/>
          <p:cNvSpPr txBox="true"/>
          <p:nvPr/>
        </p:nvSpPr>
        <p:spPr>
          <a:xfrm rot="0">
            <a:off x="9144000" y="5701955"/>
            <a:ext cx="7022611" cy="2328291"/>
          </a:xfrm>
          <a:prstGeom prst="rect">
            <a:avLst/>
          </a:prstGeom>
        </p:spPr>
        <p:txBody>
          <a:bodyPr anchor="t" rtlCol="false" tIns="0" lIns="0" bIns="0" rIns="0">
            <a:spAutoFit/>
          </a:bodyPr>
          <a:lstStyle/>
          <a:p>
            <a:pPr algn="just">
              <a:lnSpc>
                <a:spcPts val="3086"/>
              </a:lnSpc>
            </a:pPr>
            <a:r>
              <a:rPr lang="en-US" sz="2099">
                <a:solidFill>
                  <a:srgbClr val="000000"/>
                </a:solidFill>
                <a:latin typeface="Open Sauce"/>
              </a:rPr>
              <a:t>Finally, we apply stemming or lemmatization to reduce words to their base form. Stemming often creates a root word (e.g., "running" -&gt; "run"), while lemmatization aims for a grammatically correct base form (e.g., "running" -&gt; "run"). This improves efficiency and captures the semantic similarity between words.</a:t>
            </a:r>
          </a:p>
        </p:txBody>
      </p:sp>
      <p:sp>
        <p:nvSpPr>
          <p:cNvPr name="TextBox 18" id="18"/>
          <p:cNvSpPr txBox="true"/>
          <p:nvPr/>
        </p:nvSpPr>
        <p:spPr>
          <a:xfrm rot="0">
            <a:off x="5214798" y="2885026"/>
            <a:ext cx="2890866" cy="711199"/>
          </a:xfrm>
          <a:prstGeom prst="rect">
            <a:avLst/>
          </a:prstGeom>
        </p:spPr>
        <p:txBody>
          <a:bodyPr anchor="t" rtlCol="false" tIns="0" lIns="0" bIns="0" rIns="0">
            <a:spAutoFit/>
          </a:bodyPr>
          <a:lstStyle/>
          <a:p>
            <a:pPr algn="l">
              <a:lnSpc>
                <a:spcPts val="5499"/>
              </a:lnSpc>
            </a:pPr>
            <a:r>
              <a:rPr lang="en-US" sz="4999" spc="159">
                <a:solidFill>
                  <a:srgbClr val="000000"/>
                </a:solidFill>
                <a:latin typeface="Days"/>
              </a:rPr>
              <a:t>Dataset</a:t>
            </a:r>
          </a:p>
        </p:txBody>
      </p:sp>
      <p:sp>
        <p:nvSpPr>
          <p:cNvPr name="AutoShape 19" id="19"/>
          <p:cNvSpPr/>
          <p:nvPr/>
        </p:nvSpPr>
        <p:spPr>
          <a:xfrm flipH="true">
            <a:off x="-2773139" y="4692945"/>
            <a:ext cx="10902507" cy="38099"/>
          </a:xfrm>
          <a:prstGeom prst="line">
            <a:avLst/>
          </a:prstGeom>
          <a:ln cap="flat" w="76200">
            <a:solidFill>
              <a:srgbClr val="C23A97"/>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7750" y="1038225"/>
            <a:ext cx="15971617" cy="8694842"/>
            <a:chOff x="0" y="0"/>
            <a:chExt cx="4206516" cy="2290000"/>
          </a:xfrm>
        </p:grpSpPr>
        <p:sp>
          <p:nvSpPr>
            <p:cNvPr name="Freeform 4" id="4"/>
            <p:cNvSpPr/>
            <p:nvPr/>
          </p:nvSpPr>
          <p:spPr>
            <a:xfrm flipH="false" flipV="false" rot="0">
              <a:off x="0" y="0"/>
              <a:ext cx="4206516" cy="2290000"/>
            </a:xfrm>
            <a:custGeom>
              <a:avLst/>
              <a:gdLst/>
              <a:ahLst/>
              <a:cxnLst/>
              <a:rect r="r" b="b" t="t" l="l"/>
              <a:pathLst>
                <a:path h="2290000" w="4206516">
                  <a:moveTo>
                    <a:pt x="0" y="0"/>
                  </a:moveTo>
                  <a:lnTo>
                    <a:pt x="4206516" y="0"/>
                  </a:lnTo>
                  <a:lnTo>
                    <a:pt x="4206516" y="2290000"/>
                  </a:lnTo>
                  <a:lnTo>
                    <a:pt x="0" y="2290000"/>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206516" cy="23185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302666" y="4184487"/>
            <a:ext cx="5727444" cy="4672966"/>
          </a:xfrm>
          <a:prstGeom prst="rect">
            <a:avLst/>
          </a:prstGeom>
        </p:spPr>
        <p:txBody>
          <a:bodyPr anchor="t" rtlCol="false" tIns="0" lIns="0" bIns="0" rIns="0">
            <a:spAutoFit/>
          </a:bodyPr>
          <a:lstStyle/>
          <a:p>
            <a:pPr algn="l" marL="518155" indent="-259078" lvl="1">
              <a:lnSpc>
                <a:spcPts val="3359"/>
              </a:lnSpc>
              <a:buFont typeface="Arial"/>
              <a:buChar char="•"/>
            </a:pPr>
            <a:r>
              <a:rPr lang="en-US" sz="2399">
                <a:solidFill>
                  <a:srgbClr val="000000"/>
                </a:solidFill>
                <a:latin typeface="Agrandir Narrow"/>
              </a:rPr>
              <a:t>Simple and efficient classifier.</a:t>
            </a:r>
          </a:p>
          <a:p>
            <a:pPr algn="l" marL="518155" indent="-259078" lvl="1">
              <a:lnSpc>
                <a:spcPts val="3359"/>
              </a:lnSpc>
              <a:buFont typeface="Arial"/>
              <a:buChar char="•"/>
            </a:pPr>
            <a:r>
              <a:rPr lang="en-US" sz="2399">
                <a:solidFill>
                  <a:srgbClr val="000000"/>
                </a:solidFill>
                <a:latin typeface="Agrandir Narrow"/>
              </a:rPr>
              <a:t>Works well with high-dimensional data (like text).</a:t>
            </a:r>
          </a:p>
          <a:p>
            <a:pPr algn="l" marL="1036310" indent="-345437" lvl="2">
              <a:lnSpc>
                <a:spcPts val="3359"/>
              </a:lnSpc>
              <a:buFont typeface="Arial"/>
              <a:buChar char="⚬"/>
            </a:pPr>
            <a:r>
              <a:rPr lang="en-US" sz="2399">
                <a:solidFill>
                  <a:srgbClr val="000000"/>
                </a:solidFill>
                <a:latin typeface="Agrandir Narrow"/>
              </a:rPr>
              <a:t>Makes strong independent assumptions between features (words).This might limit its effectiveness for complex, nuanced cyberbullying detection where context matters.</a:t>
            </a:r>
          </a:p>
          <a:p>
            <a:pPr algn="l" marL="518155" indent="-259078" lvl="1">
              <a:lnSpc>
                <a:spcPts val="3359"/>
              </a:lnSpc>
              <a:spcBef>
                <a:spcPct val="0"/>
              </a:spcBef>
              <a:buFont typeface="Arial"/>
              <a:buChar char="•"/>
            </a:pPr>
            <a:r>
              <a:rPr lang="en-US" sz="2399">
                <a:solidFill>
                  <a:srgbClr val="000000"/>
                </a:solidFill>
                <a:latin typeface="Agrandir Narrow"/>
              </a:rPr>
              <a:t>Fast training and good for initial exploration.</a:t>
            </a:r>
          </a:p>
        </p:txBody>
      </p:sp>
      <p:grpSp>
        <p:nvGrpSpPr>
          <p:cNvPr name="Group 7" id="7"/>
          <p:cNvGrpSpPr/>
          <p:nvPr/>
        </p:nvGrpSpPr>
        <p:grpSpPr>
          <a:xfrm rot="0">
            <a:off x="2123449" y="2988111"/>
            <a:ext cx="898829" cy="939201"/>
            <a:chOff x="0" y="0"/>
            <a:chExt cx="1198439" cy="1252268"/>
          </a:xfrm>
        </p:grpSpPr>
        <p:grpSp>
          <p:nvGrpSpPr>
            <p:cNvPr name="Group 8" id="8"/>
            <p:cNvGrpSpPr/>
            <p:nvPr/>
          </p:nvGrpSpPr>
          <p:grpSpPr>
            <a:xfrm rot="0">
              <a:off x="0" y="0"/>
              <a:ext cx="1198439" cy="1252268"/>
              <a:chOff x="0" y="0"/>
              <a:chExt cx="354711" cy="370643"/>
            </a:xfrm>
          </p:grpSpPr>
          <p:sp>
            <p:nvSpPr>
              <p:cNvPr name="Freeform 9" id="9"/>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0" id="10"/>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01</a:t>
              </a:r>
            </a:p>
          </p:txBody>
        </p:sp>
      </p:grpSp>
      <p:sp>
        <p:nvSpPr>
          <p:cNvPr name="TextBox 12" id="12"/>
          <p:cNvSpPr txBox="true"/>
          <p:nvPr/>
        </p:nvSpPr>
        <p:spPr>
          <a:xfrm rot="0">
            <a:off x="3561908" y="3147848"/>
            <a:ext cx="3736180" cy="596901"/>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Open Sauce Medium"/>
              </a:rPr>
              <a:t>Naive Bayes</a:t>
            </a:r>
          </a:p>
        </p:txBody>
      </p:sp>
      <p:sp>
        <p:nvSpPr>
          <p:cNvPr name="TextBox 13" id="13"/>
          <p:cNvSpPr txBox="true"/>
          <p:nvPr/>
        </p:nvSpPr>
        <p:spPr>
          <a:xfrm rot="0">
            <a:off x="9971106" y="4225462"/>
            <a:ext cx="5699198" cy="4253866"/>
          </a:xfrm>
          <a:prstGeom prst="rect">
            <a:avLst/>
          </a:prstGeom>
        </p:spPr>
        <p:txBody>
          <a:bodyPr anchor="t" rtlCol="false" tIns="0" lIns="0" bIns="0" rIns="0">
            <a:spAutoFit/>
          </a:bodyPr>
          <a:lstStyle/>
          <a:p>
            <a:pPr algn="l" marL="518155" indent="-259078" lvl="1">
              <a:lnSpc>
                <a:spcPts val="3359"/>
              </a:lnSpc>
              <a:buFont typeface="Arial"/>
              <a:buChar char="•"/>
            </a:pPr>
            <a:r>
              <a:rPr lang="en-US" sz="2399">
                <a:solidFill>
                  <a:srgbClr val="000000"/>
                </a:solidFill>
                <a:latin typeface="Agrandir Narrow"/>
              </a:rPr>
              <a:t>Works well with balanced datasets.</a:t>
            </a:r>
          </a:p>
          <a:p>
            <a:pPr algn="l" marL="518155" indent="-259078" lvl="1">
              <a:lnSpc>
                <a:spcPts val="3359"/>
              </a:lnSpc>
              <a:buFont typeface="Arial"/>
              <a:buChar char="•"/>
            </a:pPr>
            <a:r>
              <a:rPr lang="en-US" sz="2399">
                <a:solidFill>
                  <a:srgbClr val="000000"/>
                </a:solidFill>
                <a:latin typeface="Agrandir Narrow"/>
              </a:rPr>
              <a:t>Interpretable model: Understand which words contribute most to cyberbullying classification.</a:t>
            </a:r>
          </a:p>
          <a:p>
            <a:pPr algn="l" marL="518155" indent="-259078" lvl="1">
              <a:lnSpc>
                <a:spcPts val="3359"/>
              </a:lnSpc>
              <a:buFont typeface="Arial"/>
              <a:buChar char="•"/>
            </a:pPr>
            <a:r>
              <a:rPr lang="en-US" sz="2399">
                <a:solidFill>
                  <a:srgbClr val="000000"/>
                </a:solidFill>
                <a:latin typeface="Agrandir Narrow"/>
              </a:rPr>
              <a:t>Efficient training and good for initial exploration.</a:t>
            </a:r>
          </a:p>
          <a:p>
            <a:pPr algn="l" marL="518155" indent="-259078" lvl="1">
              <a:lnSpc>
                <a:spcPts val="3359"/>
              </a:lnSpc>
              <a:buFont typeface="Arial"/>
              <a:buChar char="•"/>
            </a:pPr>
            <a:r>
              <a:rPr lang="en-US" sz="2399">
                <a:solidFill>
                  <a:srgbClr val="000000"/>
                </a:solidFill>
                <a:latin typeface="Agrandir Narrow"/>
              </a:rPr>
              <a:t>May struggle with highly non-linear relationships between features (words) in complex cyberbullying text.</a:t>
            </a:r>
          </a:p>
          <a:p>
            <a:pPr algn="l">
              <a:lnSpc>
                <a:spcPts val="3359"/>
              </a:lnSpc>
              <a:spcBef>
                <a:spcPct val="0"/>
              </a:spcBef>
            </a:pPr>
          </a:p>
        </p:txBody>
      </p:sp>
      <p:sp>
        <p:nvSpPr>
          <p:cNvPr name="TextBox 14" id="14"/>
          <p:cNvSpPr txBox="true"/>
          <p:nvPr/>
        </p:nvSpPr>
        <p:spPr>
          <a:xfrm rot="0">
            <a:off x="11035169" y="3147848"/>
            <a:ext cx="4635135" cy="596901"/>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Open Sauce Medium"/>
              </a:rPr>
              <a:t>Logistic Regression</a:t>
            </a:r>
          </a:p>
        </p:txBody>
      </p:sp>
      <p:sp>
        <p:nvSpPr>
          <p:cNvPr name="TextBox 15" id="15"/>
          <p:cNvSpPr txBox="true"/>
          <p:nvPr/>
        </p:nvSpPr>
        <p:spPr>
          <a:xfrm rot="0">
            <a:off x="3561908" y="1681468"/>
            <a:ext cx="11442900" cy="923925"/>
          </a:xfrm>
          <a:prstGeom prst="rect">
            <a:avLst/>
          </a:prstGeom>
        </p:spPr>
        <p:txBody>
          <a:bodyPr anchor="t" rtlCol="false" tIns="0" lIns="0" bIns="0" rIns="0">
            <a:spAutoFit/>
          </a:bodyPr>
          <a:lstStyle/>
          <a:p>
            <a:pPr algn="ctr">
              <a:lnSpc>
                <a:spcPts val="7320"/>
              </a:lnSpc>
            </a:pPr>
            <a:r>
              <a:rPr lang="en-US" sz="6100">
                <a:solidFill>
                  <a:srgbClr val="000000"/>
                </a:solidFill>
                <a:latin typeface="Open Sauce Medium"/>
              </a:rPr>
              <a:t>MACHINE LEARNING MODELS</a:t>
            </a:r>
          </a:p>
        </p:txBody>
      </p:sp>
      <p:grpSp>
        <p:nvGrpSpPr>
          <p:cNvPr name="Group 16" id="16"/>
          <p:cNvGrpSpPr/>
          <p:nvPr/>
        </p:nvGrpSpPr>
        <p:grpSpPr>
          <a:xfrm rot="0">
            <a:off x="9639541" y="2988111"/>
            <a:ext cx="898829" cy="939201"/>
            <a:chOff x="0" y="0"/>
            <a:chExt cx="1198439" cy="1252268"/>
          </a:xfrm>
        </p:grpSpPr>
        <p:grpSp>
          <p:nvGrpSpPr>
            <p:cNvPr name="Group 17" id="17"/>
            <p:cNvGrpSpPr/>
            <p:nvPr/>
          </p:nvGrpSpPr>
          <p:grpSpPr>
            <a:xfrm rot="0">
              <a:off x="0" y="0"/>
              <a:ext cx="1198439" cy="1252268"/>
              <a:chOff x="0" y="0"/>
              <a:chExt cx="354711" cy="370643"/>
            </a:xfrm>
          </p:grpSpPr>
          <p:sp>
            <p:nvSpPr>
              <p:cNvPr name="Freeform 18" id="18"/>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9" id="19"/>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02</a:t>
              </a:r>
            </a:p>
          </p:txBody>
        </p:sp>
      </p:grpSp>
      <p:sp>
        <p:nvSpPr>
          <p:cNvPr name="AutoShape 21" id="21"/>
          <p:cNvSpPr/>
          <p:nvPr/>
        </p:nvSpPr>
        <p:spPr>
          <a:xfrm flipV="true">
            <a:off x="9144000" y="2988111"/>
            <a:ext cx="0" cy="5491216"/>
          </a:xfrm>
          <a:prstGeom prst="line">
            <a:avLst/>
          </a:prstGeom>
          <a:ln cap="flat" w="38100">
            <a:solidFill>
              <a:srgbClr val="B5366B"/>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78158" y="1065266"/>
            <a:ext cx="15971617" cy="8193034"/>
            <a:chOff x="0" y="0"/>
            <a:chExt cx="4206516" cy="2157836"/>
          </a:xfrm>
        </p:grpSpPr>
        <p:sp>
          <p:nvSpPr>
            <p:cNvPr name="Freeform 4" id="4"/>
            <p:cNvSpPr/>
            <p:nvPr/>
          </p:nvSpPr>
          <p:spPr>
            <a:xfrm flipH="false" flipV="false" rot="0">
              <a:off x="0" y="0"/>
              <a:ext cx="4206516" cy="2157836"/>
            </a:xfrm>
            <a:custGeom>
              <a:avLst/>
              <a:gdLst/>
              <a:ahLst/>
              <a:cxnLst/>
              <a:rect r="r" b="b" t="t" l="l"/>
              <a:pathLst>
                <a:path h="2157836" w="4206516">
                  <a:moveTo>
                    <a:pt x="0" y="0"/>
                  </a:moveTo>
                  <a:lnTo>
                    <a:pt x="4206516" y="0"/>
                  </a:lnTo>
                  <a:lnTo>
                    <a:pt x="4206516" y="2157836"/>
                  </a:lnTo>
                  <a:lnTo>
                    <a:pt x="0" y="2157836"/>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206516" cy="2186411"/>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888868" y="4374987"/>
            <a:ext cx="5870461" cy="4367056"/>
          </a:xfrm>
          <a:prstGeom prst="rect">
            <a:avLst/>
          </a:prstGeom>
        </p:spPr>
        <p:txBody>
          <a:bodyPr anchor="t" rtlCol="false" tIns="0" lIns="0" bIns="0" rIns="0">
            <a:spAutoFit/>
          </a:bodyPr>
          <a:lstStyle/>
          <a:p>
            <a:pPr algn="l" marL="517635" indent="-258818" lvl="1">
              <a:lnSpc>
                <a:spcPts val="3140"/>
              </a:lnSpc>
              <a:buFont typeface="Arial"/>
              <a:buChar char="•"/>
            </a:pPr>
            <a:r>
              <a:rPr lang="en-US" sz="2397">
                <a:solidFill>
                  <a:srgbClr val="000000"/>
                </a:solidFill>
                <a:latin typeface="Agrandir Narrow"/>
              </a:rPr>
              <a:t>Simple and efficient classifier based on local similarity.</a:t>
            </a:r>
          </a:p>
          <a:p>
            <a:pPr algn="l" marL="517635" indent="-258818" lvl="1">
              <a:lnSpc>
                <a:spcPts val="3140"/>
              </a:lnSpc>
              <a:buFont typeface="Arial"/>
              <a:buChar char="•"/>
            </a:pPr>
            <a:r>
              <a:rPr lang="en-US" sz="2397">
                <a:solidFill>
                  <a:srgbClr val="000000"/>
                </a:solidFill>
                <a:latin typeface="Agrandir Narrow"/>
              </a:rPr>
              <a:t>No explicit training phase—classifies new data points based on the labels of its k nearest neighbors in the training data.</a:t>
            </a:r>
          </a:p>
          <a:p>
            <a:pPr algn="l" marL="517635" indent="-258818" lvl="1">
              <a:lnSpc>
                <a:spcPts val="3140"/>
              </a:lnSpc>
              <a:buFont typeface="Arial"/>
              <a:buChar char="•"/>
            </a:pPr>
            <a:r>
              <a:rPr lang="en-US" sz="2397">
                <a:solidFill>
                  <a:srgbClr val="000000"/>
                </a:solidFill>
                <a:latin typeface="Agrandir Narrow"/>
              </a:rPr>
              <a:t>Effective for well-defined data clusters and interpretable results (neighbors reveal similar examples).</a:t>
            </a:r>
          </a:p>
          <a:p>
            <a:pPr algn="l" marL="517635" indent="-258818" lvl="1">
              <a:lnSpc>
                <a:spcPts val="3140"/>
              </a:lnSpc>
              <a:buFont typeface="Arial"/>
              <a:buChar char="•"/>
            </a:pPr>
            <a:r>
              <a:rPr lang="en-US" sz="2397">
                <a:solidFill>
                  <a:srgbClr val="000000"/>
                </a:solidFill>
                <a:latin typeface="Agrandir Narrow"/>
              </a:rPr>
              <a:t>Computational cost increases with data size and may struggle with high-dimensional data (like text).</a:t>
            </a:r>
          </a:p>
        </p:txBody>
      </p:sp>
      <p:grpSp>
        <p:nvGrpSpPr>
          <p:cNvPr name="Group 7" id="7"/>
          <p:cNvGrpSpPr/>
          <p:nvPr/>
        </p:nvGrpSpPr>
        <p:grpSpPr>
          <a:xfrm rot="0">
            <a:off x="1619123" y="2946005"/>
            <a:ext cx="898829" cy="939201"/>
            <a:chOff x="0" y="0"/>
            <a:chExt cx="1198439" cy="1252268"/>
          </a:xfrm>
        </p:grpSpPr>
        <p:grpSp>
          <p:nvGrpSpPr>
            <p:cNvPr name="Group 8" id="8"/>
            <p:cNvGrpSpPr/>
            <p:nvPr/>
          </p:nvGrpSpPr>
          <p:grpSpPr>
            <a:xfrm rot="0">
              <a:off x="0" y="0"/>
              <a:ext cx="1198439" cy="1252268"/>
              <a:chOff x="0" y="0"/>
              <a:chExt cx="354711" cy="370643"/>
            </a:xfrm>
          </p:grpSpPr>
          <p:sp>
            <p:nvSpPr>
              <p:cNvPr name="Freeform 9" id="9"/>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0" id="10"/>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03</a:t>
              </a:r>
            </a:p>
          </p:txBody>
        </p:sp>
      </p:grpSp>
      <p:sp>
        <p:nvSpPr>
          <p:cNvPr name="TextBox 12" id="12"/>
          <p:cNvSpPr txBox="true"/>
          <p:nvPr/>
        </p:nvSpPr>
        <p:spPr>
          <a:xfrm rot="0">
            <a:off x="2956102" y="3219045"/>
            <a:ext cx="5730698" cy="580391"/>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Open Sauce Medium"/>
              </a:rPr>
              <a:t>K-Nearest Neighbors (KNN)</a:t>
            </a:r>
          </a:p>
        </p:txBody>
      </p:sp>
      <p:sp>
        <p:nvSpPr>
          <p:cNvPr name="TextBox 13" id="13"/>
          <p:cNvSpPr txBox="true"/>
          <p:nvPr/>
        </p:nvSpPr>
        <p:spPr>
          <a:xfrm rot="0">
            <a:off x="11178754" y="3219045"/>
            <a:ext cx="4074611" cy="580391"/>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Open Sauce Medium"/>
              </a:rPr>
              <a:t>Neural Network</a:t>
            </a:r>
          </a:p>
        </p:txBody>
      </p:sp>
      <p:sp>
        <p:nvSpPr>
          <p:cNvPr name="TextBox 14" id="14"/>
          <p:cNvSpPr txBox="true"/>
          <p:nvPr/>
        </p:nvSpPr>
        <p:spPr>
          <a:xfrm rot="0">
            <a:off x="3561908" y="1681468"/>
            <a:ext cx="11442900" cy="923925"/>
          </a:xfrm>
          <a:prstGeom prst="rect">
            <a:avLst/>
          </a:prstGeom>
        </p:spPr>
        <p:txBody>
          <a:bodyPr anchor="t" rtlCol="false" tIns="0" lIns="0" bIns="0" rIns="0">
            <a:spAutoFit/>
          </a:bodyPr>
          <a:lstStyle/>
          <a:p>
            <a:pPr algn="ctr">
              <a:lnSpc>
                <a:spcPts val="7320"/>
              </a:lnSpc>
            </a:pPr>
            <a:r>
              <a:rPr lang="en-US" sz="6100">
                <a:solidFill>
                  <a:srgbClr val="000000"/>
                </a:solidFill>
                <a:latin typeface="Open Sauce Medium"/>
              </a:rPr>
              <a:t>MACHINE LEARNING MODELS</a:t>
            </a:r>
          </a:p>
        </p:txBody>
      </p:sp>
      <p:grpSp>
        <p:nvGrpSpPr>
          <p:cNvPr name="Group 15" id="15"/>
          <p:cNvGrpSpPr/>
          <p:nvPr/>
        </p:nvGrpSpPr>
        <p:grpSpPr>
          <a:xfrm rot="0">
            <a:off x="9841065" y="2946005"/>
            <a:ext cx="898829" cy="939201"/>
            <a:chOff x="0" y="0"/>
            <a:chExt cx="1198439" cy="1252268"/>
          </a:xfrm>
        </p:grpSpPr>
        <p:grpSp>
          <p:nvGrpSpPr>
            <p:cNvPr name="Group 16" id="16"/>
            <p:cNvGrpSpPr/>
            <p:nvPr/>
          </p:nvGrpSpPr>
          <p:grpSpPr>
            <a:xfrm rot="0">
              <a:off x="0" y="0"/>
              <a:ext cx="1198439" cy="1252268"/>
              <a:chOff x="0" y="0"/>
              <a:chExt cx="354711" cy="370643"/>
            </a:xfrm>
          </p:grpSpPr>
          <p:sp>
            <p:nvSpPr>
              <p:cNvPr name="Freeform 17" id="17"/>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8" id="18"/>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04</a:t>
              </a:r>
            </a:p>
          </p:txBody>
        </p:sp>
      </p:grpSp>
      <p:sp>
        <p:nvSpPr>
          <p:cNvPr name="TextBox 20" id="20"/>
          <p:cNvSpPr txBox="true"/>
          <p:nvPr/>
        </p:nvSpPr>
        <p:spPr>
          <a:xfrm rot="0">
            <a:off x="9948595" y="4247369"/>
            <a:ext cx="6534930" cy="4660392"/>
          </a:xfrm>
          <a:prstGeom prst="rect">
            <a:avLst/>
          </a:prstGeom>
        </p:spPr>
        <p:txBody>
          <a:bodyPr anchor="t" rtlCol="false" tIns="0" lIns="0" bIns="0" rIns="0">
            <a:spAutoFit/>
          </a:bodyPr>
          <a:lstStyle/>
          <a:p>
            <a:pPr algn="l" marL="518160" indent="-259080" lvl="1">
              <a:lnSpc>
                <a:spcPts val="2783"/>
              </a:lnSpc>
              <a:buFont typeface="Arial"/>
              <a:buChar char="•"/>
            </a:pPr>
            <a:r>
              <a:rPr lang="en-US" sz="2400">
                <a:solidFill>
                  <a:srgbClr val="000000"/>
                </a:solidFill>
                <a:latin typeface="Agrandir Narrow"/>
              </a:rPr>
              <a:t>Recognize patterns in data, resembling brain functionality.</a:t>
            </a:r>
          </a:p>
          <a:p>
            <a:pPr algn="l" marL="518160" indent="-259080" lvl="1">
              <a:lnSpc>
                <a:spcPts val="2783"/>
              </a:lnSpc>
              <a:buFont typeface="Arial"/>
              <a:buChar char="•"/>
            </a:pPr>
            <a:r>
              <a:rPr lang="en-US" sz="2400">
                <a:solidFill>
                  <a:srgbClr val="000000"/>
                </a:solidFill>
                <a:latin typeface="Agrandir Narrow"/>
              </a:rPr>
              <a:t>Composed of interconnected nodes (neurons).</a:t>
            </a:r>
          </a:p>
          <a:p>
            <a:pPr algn="l" marL="518160" indent="-259080" lvl="1">
              <a:lnSpc>
                <a:spcPts val="2783"/>
              </a:lnSpc>
              <a:buFont typeface="Arial"/>
              <a:buChar char="•"/>
            </a:pPr>
            <a:r>
              <a:rPr lang="en-US" sz="2400">
                <a:solidFill>
                  <a:srgbClr val="000000"/>
                </a:solidFill>
                <a:latin typeface="Agrandir Narrow"/>
              </a:rPr>
              <a:t>Process information and learn through adjustments.</a:t>
            </a:r>
          </a:p>
          <a:p>
            <a:pPr algn="l" marL="518160" indent="-259080" lvl="1">
              <a:lnSpc>
                <a:spcPts val="2783"/>
              </a:lnSpc>
              <a:buFont typeface="Arial"/>
              <a:buChar char="•"/>
            </a:pPr>
            <a:r>
              <a:rPr lang="en-US" sz="2400">
                <a:solidFill>
                  <a:srgbClr val="000000"/>
                </a:solidFill>
                <a:latin typeface="Agrandir Narrow"/>
              </a:rPr>
              <a:t>Layered structure: input → hidden layers → output.</a:t>
            </a:r>
          </a:p>
          <a:p>
            <a:pPr algn="l" marL="518160" indent="-259080" lvl="1">
              <a:lnSpc>
                <a:spcPts val="2783"/>
              </a:lnSpc>
              <a:buFont typeface="Arial"/>
              <a:buChar char="•"/>
            </a:pPr>
            <a:r>
              <a:rPr lang="en-US" sz="2400">
                <a:solidFill>
                  <a:srgbClr val="000000"/>
                </a:solidFill>
                <a:latin typeface="Agrandir Narrow"/>
              </a:rPr>
              <a:t>Hidden layers crucial for learning complex patterns.</a:t>
            </a:r>
          </a:p>
          <a:p>
            <a:pPr algn="l" marL="518160" indent="-259080" lvl="1">
              <a:lnSpc>
                <a:spcPts val="2783"/>
              </a:lnSpc>
              <a:buFont typeface="Arial"/>
              <a:buChar char="•"/>
            </a:pPr>
            <a:r>
              <a:rPr lang="en-US" sz="2400">
                <a:solidFill>
                  <a:srgbClr val="000000"/>
                </a:solidFill>
                <a:latin typeface="Agrandir Narrow"/>
              </a:rPr>
              <a:t>Learn via backpropagation: adjust connections based on prediction error.</a:t>
            </a:r>
          </a:p>
          <a:p>
            <a:pPr algn="l" marL="518160" indent="-259080" lvl="1">
              <a:lnSpc>
                <a:spcPts val="2783"/>
              </a:lnSpc>
              <a:buFont typeface="Arial"/>
              <a:buChar char="•"/>
            </a:pPr>
            <a:r>
              <a:rPr lang="en-US" sz="2400">
                <a:solidFill>
                  <a:srgbClr val="000000"/>
                </a:solidFill>
                <a:latin typeface="Agrandir Narrow"/>
              </a:rPr>
              <a:t>Error minimization over training iterations improves performance.</a:t>
            </a:r>
          </a:p>
        </p:txBody>
      </p:sp>
      <p:sp>
        <p:nvSpPr>
          <p:cNvPr name="AutoShape 21" id="21"/>
          <p:cNvSpPr/>
          <p:nvPr/>
        </p:nvSpPr>
        <p:spPr>
          <a:xfrm flipV="true">
            <a:off x="9144000" y="2988111"/>
            <a:ext cx="0" cy="5491216"/>
          </a:xfrm>
          <a:prstGeom prst="line">
            <a:avLst/>
          </a:prstGeom>
          <a:ln cap="flat" w="38100">
            <a:solidFill>
              <a:srgbClr val="B5366B"/>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DAGC4H1oOQY</dc:identifier>
  <dcterms:modified xsi:type="dcterms:W3CDTF">2011-08-01T06:04:30Z</dcterms:modified>
  <cp:revision>1</cp:revision>
  <dc:title>Presentation Slides</dc:title>
</cp:coreProperties>
</file>